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slideLayouts/slideLayout2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3" r:id="rId4"/>
    <p:sldMasterId id="2147483693" r:id="rId5"/>
    <p:sldMasterId id="2147483670" r:id="rId6"/>
  </p:sldMasterIdLst>
  <p:notesMasterIdLst>
    <p:notesMasterId r:id="rId23"/>
  </p:notesMasterIdLst>
  <p:sldIdLst>
    <p:sldId id="257" r:id="rId7"/>
    <p:sldId id="270" r:id="rId8"/>
    <p:sldId id="267" r:id="rId9"/>
    <p:sldId id="258" r:id="rId10"/>
    <p:sldId id="259" r:id="rId11"/>
    <p:sldId id="262" r:id="rId12"/>
    <p:sldId id="260" r:id="rId13"/>
    <p:sldId id="265" r:id="rId14"/>
    <p:sldId id="261" r:id="rId15"/>
    <p:sldId id="264" r:id="rId16"/>
    <p:sldId id="268" r:id="rId17"/>
    <p:sldId id="269" r:id="rId18"/>
    <p:sldId id="263" r:id="rId19"/>
    <p:sldId id="266" r:id="rId20"/>
    <p:sldId id="271" r:id="rId21"/>
    <p:sldId id="272"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185" autoAdjust="0"/>
    <p:restoredTop sz="80964" autoAdjust="0"/>
  </p:normalViewPr>
  <p:slideViewPr>
    <p:cSldViewPr snapToGrid="0">
      <p:cViewPr varScale="1">
        <p:scale>
          <a:sx n="88" d="100"/>
          <a:sy n="88" d="100"/>
        </p:scale>
        <p:origin x="1554"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5.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notesMaster" Target="notesMasters/notesMaster1.xml"/><Relationship Id="rId10" Type="http://schemas.openxmlformats.org/officeDocument/2006/relationships/slide" Target="slides/slide4.xml"/><Relationship Id="rId19" Type="http://schemas.openxmlformats.org/officeDocument/2006/relationships/slide" Target="slides/slide13.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2DA983E-4745-4BB1-A728-EA8664D84E1C}" type="datetimeFigureOut">
              <a:rPr lang="en-US" smtClean="0"/>
              <a:t>12/21/2023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ABA92D4-06B7-466A-AE30-89127FE16DE9}" type="slidenum">
              <a:rPr lang="en-US" smtClean="0"/>
              <a:t>‹#›</a:t>
            </a:fld>
            <a:endParaRPr lang="en-US"/>
          </a:p>
        </p:txBody>
      </p:sp>
    </p:spTree>
    <p:extLst>
      <p:ext uri="{BB962C8B-B14F-4D97-AF65-F5344CB8AC3E}">
        <p14:creationId xmlns:p14="http://schemas.microsoft.com/office/powerpoint/2010/main" val="19094852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*slide is animated for weather and then climate*</a:t>
            </a:r>
          </a:p>
          <a:p>
            <a:r>
              <a:rPr lang="en-US" b="0" dirty="0"/>
              <a:t>Weather and climate are two terms that are often used interchangeably, but they are two separate ideas.</a:t>
            </a:r>
          </a:p>
          <a:p>
            <a:endParaRPr lang="en-US" b="0" dirty="0"/>
          </a:p>
          <a:p>
            <a:r>
              <a:rPr lang="en-US" b="0" dirty="0"/>
              <a:t>Weather is the short-term state of the atmosphere and can change within minutes or hours. An example of weather is when it is raining in the morning and sunny in the afternoon. These are relatively quick changes in the conditions of the atmosphere.</a:t>
            </a:r>
          </a:p>
          <a:p>
            <a:endParaRPr lang="en-US" b="0" dirty="0"/>
          </a:p>
          <a:p>
            <a:r>
              <a:rPr lang="en-US" b="0" dirty="0"/>
              <a:t>Climate, on the other hand, is the long term patterns in weather at a specific place. This is called a </a:t>
            </a:r>
            <a:r>
              <a:rPr lang="en-US" b="0" dirty="0" err="1"/>
              <a:t>climograph</a:t>
            </a:r>
            <a:r>
              <a:rPr lang="en-US" b="0" dirty="0"/>
              <a:t> and it shows us the average temperature and rainfall for each month of the year for one location. This example is a location in India that experiences a rainy season between May and October and relatively warm temperatures all year round. This is a consistent pattern that reoccurs every year.</a:t>
            </a:r>
          </a:p>
        </p:txBody>
      </p:sp>
      <p:sp>
        <p:nvSpPr>
          <p:cNvPr id="4" name="Slide Number Placeholder 3"/>
          <p:cNvSpPr>
            <a:spLocks noGrp="1"/>
          </p:cNvSpPr>
          <p:nvPr>
            <p:ph type="sldNum" sz="quarter" idx="5"/>
          </p:nvPr>
        </p:nvSpPr>
        <p:spPr/>
        <p:txBody>
          <a:bodyPr/>
          <a:lstStyle/>
          <a:p>
            <a:fld id="{AABA92D4-06B7-466A-AE30-89127FE16DE9}" type="slidenum">
              <a:rPr lang="en-US" smtClean="0"/>
              <a:t>3</a:t>
            </a:fld>
            <a:endParaRPr lang="en-US"/>
          </a:p>
        </p:txBody>
      </p:sp>
    </p:spTree>
    <p:extLst>
      <p:ext uri="{BB962C8B-B14F-4D97-AF65-F5344CB8AC3E}">
        <p14:creationId xmlns:p14="http://schemas.microsoft.com/office/powerpoint/2010/main" val="21229329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Climate also affects how animals are distributed. </a:t>
            </a:r>
          </a:p>
          <a:p>
            <a:r>
              <a:rPr lang="en-US" b="0" dirty="0"/>
              <a:t>Bergmann’s rule is that organisms, especially animals, that live in colder climates are larger than organisms in warmer climates.</a:t>
            </a:r>
          </a:p>
          <a:p>
            <a:r>
              <a:rPr lang="en-US" b="0" dirty="0"/>
              <a:t>We have two examples here – polar and sun bears.</a:t>
            </a:r>
          </a:p>
          <a:p>
            <a:r>
              <a:rPr lang="en-US" b="0" dirty="0"/>
              <a:t>Polar bears are native to the Arctic and thus are large, heavy, have thick fur to retain warmth, and hooked claws that allows them to climb on ice.</a:t>
            </a:r>
          </a:p>
          <a:p>
            <a:r>
              <a:rPr lang="en-US" b="0" dirty="0"/>
              <a:t>Sun bears, on the other hand, are native the southeast Asia, are the smallest of all bears, have a long tongue that allows them to get at insects, honey, and plants, and have specific structures, such as inward turned front feet, that allow them to climb trees to obtain food.</a:t>
            </a:r>
          </a:p>
        </p:txBody>
      </p:sp>
      <p:sp>
        <p:nvSpPr>
          <p:cNvPr id="4" name="Slide Number Placeholder 3"/>
          <p:cNvSpPr>
            <a:spLocks noGrp="1"/>
          </p:cNvSpPr>
          <p:nvPr>
            <p:ph type="sldNum" sz="quarter" idx="5"/>
          </p:nvPr>
        </p:nvSpPr>
        <p:spPr/>
        <p:txBody>
          <a:bodyPr/>
          <a:lstStyle/>
          <a:p>
            <a:fld id="{AABA92D4-06B7-466A-AE30-89127FE16DE9}" type="slidenum">
              <a:rPr lang="en-US" smtClean="0"/>
              <a:t>12</a:t>
            </a:fld>
            <a:endParaRPr lang="en-US"/>
          </a:p>
        </p:txBody>
      </p:sp>
    </p:spTree>
    <p:extLst>
      <p:ext uri="{BB962C8B-B14F-4D97-AF65-F5344CB8AC3E}">
        <p14:creationId xmlns:p14="http://schemas.microsoft.com/office/powerpoint/2010/main" val="28692667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As you can see, the large polar bear lives in high latitudes where it is very cold, whereas the smaller sun bear lives in the tropics where it is quite warm.</a:t>
            </a:r>
          </a:p>
          <a:p>
            <a:r>
              <a:rPr lang="en-US" b="0" dirty="0"/>
              <a:t>There are 8 major bear species. Each live in unique climates and environments. Over time, they adapted to their environment so they can best survive and thrive.</a:t>
            </a:r>
          </a:p>
        </p:txBody>
      </p:sp>
      <p:sp>
        <p:nvSpPr>
          <p:cNvPr id="4" name="Slide Number Placeholder 3"/>
          <p:cNvSpPr>
            <a:spLocks noGrp="1"/>
          </p:cNvSpPr>
          <p:nvPr>
            <p:ph type="sldNum" sz="quarter" idx="5"/>
          </p:nvPr>
        </p:nvSpPr>
        <p:spPr/>
        <p:txBody>
          <a:bodyPr/>
          <a:lstStyle/>
          <a:p>
            <a:fld id="{AABA92D4-06B7-466A-AE30-89127FE16DE9}" type="slidenum">
              <a:rPr lang="en-US" smtClean="0"/>
              <a:t>13</a:t>
            </a:fld>
            <a:endParaRPr lang="en-US"/>
          </a:p>
        </p:txBody>
      </p:sp>
    </p:spTree>
    <p:extLst>
      <p:ext uri="{BB962C8B-B14F-4D97-AF65-F5344CB8AC3E}">
        <p14:creationId xmlns:p14="http://schemas.microsoft.com/office/powerpoint/2010/main" val="9838637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This slide is animated*</a:t>
            </a:r>
          </a:p>
          <a:p>
            <a:r>
              <a:rPr lang="en-US" dirty="0"/>
              <a:t>There are four major “spheres” on earth: </a:t>
            </a:r>
          </a:p>
          <a:p>
            <a:endParaRPr lang="en-US" dirty="0"/>
          </a:p>
          <a:p>
            <a:r>
              <a:rPr lang="en-US" dirty="0"/>
              <a:t>The </a:t>
            </a:r>
            <a:r>
              <a:rPr lang="en-US" b="1" dirty="0"/>
              <a:t>Lithosphere</a:t>
            </a:r>
            <a:r>
              <a:rPr lang="en-US" dirty="0"/>
              <a:t> includes the upper mantle and earth’s crust. We can think of this as natural landscape features such as mountains and valleys.</a:t>
            </a:r>
          </a:p>
          <a:p>
            <a:endParaRPr lang="en-US" dirty="0"/>
          </a:p>
          <a:p>
            <a:r>
              <a:rPr lang="en-US" dirty="0"/>
              <a:t>The </a:t>
            </a:r>
            <a:r>
              <a:rPr lang="en-US" b="1" dirty="0"/>
              <a:t>Hydrosphere</a:t>
            </a:r>
            <a:r>
              <a:rPr lang="en-US" b="0" dirty="0"/>
              <a:t> contains water in all forms, including water vapor, ice, fresh or salt water, glaciers, rivers, and so forth.</a:t>
            </a:r>
          </a:p>
          <a:p>
            <a:endParaRPr lang="en-US" b="0" dirty="0"/>
          </a:p>
          <a:p>
            <a:r>
              <a:rPr lang="en-US" b="0" dirty="0"/>
              <a:t>The </a:t>
            </a:r>
            <a:r>
              <a:rPr lang="en-US" b="1" dirty="0"/>
              <a:t>Atmosphere</a:t>
            </a:r>
            <a:r>
              <a:rPr lang="en-US" b="0" dirty="0"/>
              <a:t> is a mix of gases surrounding the earth that is held in by gravity.</a:t>
            </a:r>
          </a:p>
          <a:p>
            <a:endParaRPr lang="en-US" b="0" dirty="0"/>
          </a:p>
          <a:p>
            <a:r>
              <a:rPr lang="en-US" b="0" dirty="0"/>
              <a:t>The</a:t>
            </a:r>
            <a:r>
              <a:rPr lang="en-US" b="1" dirty="0"/>
              <a:t> Biosphere</a:t>
            </a:r>
            <a:r>
              <a:rPr lang="en-US" b="0" dirty="0"/>
              <a:t> includes all living things. While we often refer to this as the “zone of life,” the biosphere requires water and energy sources, so it also includes the physical environment.</a:t>
            </a:r>
          </a:p>
          <a:p>
            <a:endParaRPr lang="en-US" b="0" dirty="0"/>
          </a:p>
          <a:p>
            <a:r>
              <a:rPr lang="en-US" b="0" dirty="0"/>
              <a:t>These spheres interact to create local climates!</a:t>
            </a:r>
            <a:endParaRPr lang="en-US" b="1" dirty="0"/>
          </a:p>
        </p:txBody>
      </p:sp>
      <p:sp>
        <p:nvSpPr>
          <p:cNvPr id="4" name="Slide Number Placeholder 3"/>
          <p:cNvSpPr>
            <a:spLocks noGrp="1"/>
          </p:cNvSpPr>
          <p:nvPr>
            <p:ph type="sldNum" sz="quarter" idx="5"/>
          </p:nvPr>
        </p:nvSpPr>
        <p:spPr/>
        <p:txBody>
          <a:bodyPr/>
          <a:lstStyle/>
          <a:p>
            <a:fld id="{AABA92D4-06B7-466A-AE30-89127FE16DE9}" type="slidenum">
              <a:rPr lang="en-US" smtClean="0"/>
              <a:t>4</a:t>
            </a:fld>
            <a:endParaRPr lang="en-US"/>
          </a:p>
        </p:txBody>
      </p:sp>
    </p:spTree>
    <p:extLst>
      <p:ext uri="{BB962C8B-B14F-4D97-AF65-F5344CB8AC3E}">
        <p14:creationId xmlns:p14="http://schemas.microsoft.com/office/powerpoint/2010/main" val="21229329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*NOTE: Slide is animated*</a:t>
            </a:r>
          </a:p>
          <a:p>
            <a:r>
              <a:rPr lang="en-US" b="0" dirty="0"/>
              <a:t>Latitude effects the amount of insolation (incoming solar radiation) received </a:t>
            </a:r>
          </a:p>
          <a:p>
            <a:r>
              <a:rPr lang="en-US" b="0" dirty="0"/>
              <a:t>At and around the equator, sunlight is most direct and intense, adding more energy to the atmosphere and creating warm, tropical climates</a:t>
            </a:r>
          </a:p>
          <a:p>
            <a:r>
              <a:rPr lang="en-US" b="0" dirty="0"/>
              <a:t>Sunlight travels further and spread across a larger space on earth, causing more diffuse radiation at the poles, creating a cold, polar climate</a:t>
            </a:r>
          </a:p>
        </p:txBody>
      </p:sp>
      <p:sp>
        <p:nvSpPr>
          <p:cNvPr id="4" name="Slide Number Placeholder 3"/>
          <p:cNvSpPr>
            <a:spLocks noGrp="1"/>
          </p:cNvSpPr>
          <p:nvPr>
            <p:ph type="sldNum" sz="quarter" idx="5"/>
          </p:nvPr>
        </p:nvSpPr>
        <p:spPr/>
        <p:txBody>
          <a:bodyPr/>
          <a:lstStyle/>
          <a:p>
            <a:fld id="{AABA92D4-06B7-466A-AE30-89127FE16DE9}" type="slidenum">
              <a:rPr lang="en-US" smtClean="0"/>
              <a:t>5</a:t>
            </a:fld>
            <a:endParaRPr lang="en-US"/>
          </a:p>
        </p:txBody>
      </p:sp>
    </p:spTree>
    <p:extLst>
      <p:ext uri="{BB962C8B-B14F-4D97-AF65-F5344CB8AC3E}">
        <p14:creationId xmlns:p14="http://schemas.microsoft.com/office/powerpoint/2010/main" val="29191439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*Note: this slide is animated – arrow and clouds*</a:t>
            </a:r>
          </a:p>
          <a:p>
            <a:r>
              <a:rPr lang="en-US" b="0" dirty="0"/>
              <a:t>Areas near the equator receive this direct and intense sunlight.</a:t>
            </a:r>
          </a:p>
          <a:p>
            <a:r>
              <a:rPr lang="en-US" b="0" dirty="0"/>
              <a:t>This creates warm air.</a:t>
            </a:r>
          </a:p>
          <a:p>
            <a:r>
              <a:rPr lang="en-US" b="0" dirty="0"/>
              <a:t>Warm air rises, cools, and condenses, forming clouds and potentially storms.</a:t>
            </a:r>
          </a:p>
          <a:p>
            <a:r>
              <a:rPr lang="en-US" b="0" dirty="0"/>
              <a:t>This results in a consistently wet and warm climate.</a:t>
            </a:r>
          </a:p>
        </p:txBody>
      </p:sp>
      <p:sp>
        <p:nvSpPr>
          <p:cNvPr id="4" name="Slide Number Placeholder 3"/>
          <p:cNvSpPr>
            <a:spLocks noGrp="1"/>
          </p:cNvSpPr>
          <p:nvPr>
            <p:ph type="sldNum" sz="quarter" idx="5"/>
          </p:nvPr>
        </p:nvSpPr>
        <p:spPr/>
        <p:txBody>
          <a:bodyPr/>
          <a:lstStyle/>
          <a:p>
            <a:fld id="{AABA92D4-06B7-466A-AE30-89127FE16DE9}" type="slidenum">
              <a:rPr lang="en-US" smtClean="0"/>
              <a:t>6</a:t>
            </a:fld>
            <a:endParaRPr lang="en-US"/>
          </a:p>
        </p:txBody>
      </p:sp>
    </p:spTree>
    <p:extLst>
      <p:ext uri="{BB962C8B-B14F-4D97-AF65-F5344CB8AC3E}">
        <p14:creationId xmlns:p14="http://schemas.microsoft.com/office/powerpoint/2010/main" val="15561890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*NOTE: Arrow and “warmer/cooler” are animated*</a:t>
            </a:r>
          </a:p>
          <a:p>
            <a:endParaRPr lang="en-US" b="0" dirty="0"/>
          </a:p>
          <a:p>
            <a:r>
              <a:rPr lang="en-US" b="0" dirty="0"/>
              <a:t>The higher the altitude or elevation, the further the air is traveling from the heating source (the earth’s surface!) and the air is thinning. The air is unable to hold as much heat when it is thinner. Likewise, as air rises away from the heating source, it is expanding and cooling.</a:t>
            </a:r>
          </a:p>
        </p:txBody>
      </p:sp>
      <p:sp>
        <p:nvSpPr>
          <p:cNvPr id="4" name="Slide Number Placeholder 3"/>
          <p:cNvSpPr>
            <a:spLocks noGrp="1"/>
          </p:cNvSpPr>
          <p:nvPr>
            <p:ph type="sldNum" sz="quarter" idx="5"/>
          </p:nvPr>
        </p:nvSpPr>
        <p:spPr/>
        <p:txBody>
          <a:bodyPr/>
          <a:lstStyle/>
          <a:p>
            <a:fld id="{AABA92D4-06B7-466A-AE30-89127FE16DE9}" type="slidenum">
              <a:rPr lang="en-US" smtClean="0"/>
              <a:t>7</a:t>
            </a:fld>
            <a:endParaRPr lang="en-US"/>
          </a:p>
        </p:txBody>
      </p:sp>
    </p:spTree>
    <p:extLst>
      <p:ext uri="{BB962C8B-B14F-4D97-AF65-F5344CB8AC3E}">
        <p14:creationId xmlns:p14="http://schemas.microsoft.com/office/powerpoint/2010/main" val="20874390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*NOTE: Animated slide!*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In areas where we have high elevation, like here in Washington State with the Cascade Mountain Range, we can form </a:t>
            </a:r>
            <a:r>
              <a:rPr lang="en-US" b="0" dirty="0" err="1"/>
              <a:t>rainshadows</a:t>
            </a:r>
            <a:r>
              <a:rPr lang="en-US" b="0"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The side of the mountain that the wind hits first is the windward side, forces the air up where it condenses and forms clouds and rain. This </a:t>
            </a:r>
            <a:r>
              <a:rPr lang="en-US" b="0" dirty="0" err="1"/>
              <a:t>creats</a:t>
            </a:r>
            <a:r>
              <a:rPr lang="en-US" b="0"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a:t>FINISH ME</a:t>
            </a:r>
            <a:endParaRPr lang="en-US" b="0" dirty="0"/>
          </a:p>
        </p:txBody>
      </p:sp>
      <p:sp>
        <p:nvSpPr>
          <p:cNvPr id="4" name="Slide Number Placeholder 3"/>
          <p:cNvSpPr>
            <a:spLocks noGrp="1"/>
          </p:cNvSpPr>
          <p:nvPr>
            <p:ph type="sldNum" sz="quarter" idx="5"/>
          </p:nvPr>
        </p:nvSpPr>
        <p:spPr/>
        <p:txBody>
          <a:bodyPr/>
          <a:lstStyle/>
          <a:p>
            <a:fld id="{AABA92D4-06B7-466A-AE30-89127FE16DE9}" type="slidenum">
              <a:rPr lang="en-US" smtClean="0"/>
              <a:t>8</a:t>
            </a:fld>
            <a:endParaRPr lang="en-US"/>
          </a:p>
        </p:txBody>
      </p:sp>
    </p:spTree>
    <p:extLst>
      <p:ext uri="{BB962C8B-B14F-4D97-AF65-F5344CB8AC3E}">
        <p14:creationId xmlns:p14="http://schemas.microsoft.com/office/powerpoint/2010/main" val="32661711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*NOTE: This is valid for most locations, but especially for locations that receive their winds off a large water body*</a:t>
            </a:r>
          </a:p>
          <a:p>
            <a:r>
              <a:rPr lang="en-US" b="0" dirty="0"/>
              <a:t>*Arrow is animated*</a:t>
            </a:r>
          </a:p>
          <a:p>
            <a:r>
              <a:rPr lang="en-US" b="0" dirty="0"/>
              <a:t>Water heats and cools more slowly than land (high specific heat) so it won’t change temperature as quickly. This will cause a moderating effect on temperatures in nearby land areas.</a:t>
            </a:r>
          </a:p>
          <a:p>
            <a:r>
              <a:rPr lang="en-US" b="0" dirty="0"/>
              <a:t>Areas in the middle of a continent will heat and cool very quickly, causing larger ranges in temperatures daily and annually – more seasonal weather.</a:t>
            </a:r>
          </a:p>
          <a:p>
            <a:r>
              <a:rPr lang="en-US" b="0" dirty="0"/>
              <a:t>If there is a water source nearby, this can be a source of moisture to create a wetter climate.</a:t>
            </a:r>
          </a:p>
        </p:txBody>
      </p:sp>
      <p:sp>
        <p:nvSpPr>
          <p:cNvPr id="4" name="Slide Number Placeholder 3"/>
          <p:cNvSpPr>
            <a:spLocks noGrp="1"/>
          </p:cNvSpPr>
          <p:nvPr>
            <p:ph type="sldNum" sz="quarter" idx="5"/>
          </p:nvPr>
        </p:nvSpPr>
        <p:spPr/>
        <p:txBody>
          <a:bodyPr/>
          <a:lstStyle/>
          <a:p>
            <a:fld id="{AABA92D4-06B7-466A-AE30-89127FE16DE9}" type="slidenum">
              <a:rPr lang="en-US" smtClean="0"/>
              <a:t>9</a:t>
            </a:fld>
            <a:endParaRPr lang="en-US"/>
          </a:p>
        </p:txBody>
      </p:sp>
    </p:spTree>
    <p:extLst>
      <p:ext uri="{BB962C8B-B14F-4D97-AF65-F5344CB8AC3E}">
        <p14:creationId xmlns:p14="http://schemas.microsoft.com/office/powerpoint/2010/main" val="42846001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Land cover will affect how energy and heat is retained and reflected.</a:t>
            </a:r>
          </a:p>
          <a:p>
            <a:r>
              <a:rPr lang="en-US" b="0" dirty="0"/>
              <a:t>Urban areas contain heat absorbing materials and densely packed structures that can hold heat close to the earth’s surface, creating a warming effect.</a:t>
            </a:r>
          </a:p>
          <a:p>
            <a:r>
              <a:rPr lang="en-US" b="0" dirty="0"/>
              <a:t>In rural areas, warm air is more easily mixed with cooler air aloft and vegetation cools through evapotranspiration, creating a cooler climate (as compared to urban areas).</a:t>
            </a:r>
          </a:p>
        </p:txBody>
      </p:sp>
      <p:sp>
        <p:nvSpPr>
          <p:cNvPr id="4" name="Slide Number Placeholder 3"/>
          <p:cNvSpPr>
            <a:spLocks noGrp="1"/>
          </p:cNvSpPr>
          <p:nvPr>
            <p:ph type="sldNum" sz="quarter" idx="5"/>
          </p:nvPr>
        </p:nvSpPr>
        <p:spPr/>
        <p:txBody>
          <a:bodyPr/>
          <a:lstStyle/>
          <a:p>
            <a:fld id="{AABA92D4-06B7-466A-AE30-89127FE16DE9}" type="slidenum">
              <a:rPr lang="en-US" smtClean="0"/>
              <a:t>10</a:t>
            </a:fld>
            <a:endParaRPr lang="en-US"/>
          </a:p>
        </p:txBody>
      </p:sp>
    </p:spTree>
    <p:extLst>
      <p:ext uri="{BB962C8B-B14F-4D97-AF65-F5344CB8AC3E}">
        <p14:creationId xmlns:p14="http://schemas.microsoft.com/office/powerpoint/2010/main" val="7181550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We can connect the distribution of organisms with global and local climates</a:t>
            </a:r>
          </a:p>
          <a:p>
            <a:r>
              <a:rPr lang="en-US" b="0" dirty="0"/>
              <a:t>The distribution of plants depend on how much sunlight, water, and heat there is, as well as soil types</a:t>
            </a:r>
          </a:p>
          <a:p>
            <a:r>
              <a:rPr lang="en-US" b="0" dirty="0"/>
              <a:t>Broadleaf trees, for instance, have wide, flat leaves that fall during cooler and/or drier seasons. These types of trees will occur where there is enough nutrients, sunlight, and water to produce new trees every year</a:t>
            </a:r>
          </a:p>
          <a:p>
            <a:r>
              <a:rPr lang="en-US" b="0" dirty="0"/>
              <a:t>Needleleaf trees have thin leaves (AKA) needles that stay on the tree all year to absorb sunlight. They have a waxy coating that helps to retain moisture and needles are generally more resistant to wind. These trees occur in colder, drier areas</a:t>
            </a:r>
          </a:p>
        </p:txBody>
      </p:sp>
      <p:sp>
        <p:nvSpPr>
          <p:cNvPr id="4" name="Slide Number Placeholder 3"/>
          <p:cNvSpPr>
            <a:spLocks noGrp="1"/>
          </p:cNvSpPr>
          <p:nvPr>
            <p:ph type="sldNum" sz="quarter" idx="5"/>
          </p:nvPr>
        </p:nvSpPr>
        <p:spPr/>
        <p:txBody>
          <a:bodyPr/>
          <a:lstStyle/>
          <a:p>
            <a:fld id="{AABA92D4-06B7-466A-AE30-89127FE16DE9}" type="slidenum">
              <a:rPr lang="en-US" smtClean="0"/>
              <a:t>11</a:t>
            </a:fld>
            <a:endParaRPr lang="en-US"/>
          </a:p>
        </p:txBody>
      </p:sp>
    </p:spTree>
    <p:extLst>
      <p:ext uri="{BB962C8B-B14F-4D97-AF65-F5344CB8AC3E}">
        <p14:creationId xmlns:p14="http://schemas.microsoft.com/office/powerpoint/2010/main" val="18076632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24DAB-7232-6B60-8B8C-C792023BAA8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Tree>
    <p:extLst>
      <p:ext uri="{BB962C8B-B14F-4D97-AF65-F5344CB8AC3E}">
        <p14:creationId xmlns:p14="http://schemas.microsoft.com/office/powerpoint/2010/main" val="3841100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A0FD38-67CB-6C31-85B1-8EAF171E47EA}"/>
              </a:ext>
            </a:extLst>
          </p:cNvPr>
          <p:cNvSpPr>
            <a:spLocks noGrp="1"/>
          </p:cNvSpPr>
          <p:nvPr>
            <p:ph type="ctrTitle"/>
          </p:nvPr>
        </p:nvSpPr>
        <p:spPr>
          <a:xfrm>
            <a:off x="2119223" y="1113736"/>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6E23F44-D66E-047B-4F46-3282900D41BB}"/>
              </a:ext>
            </a:extLst>
          </p:cNvPr>
          <p:cNvSpPr>
            <a:spLocks noGrp="1"/>
          </p:cNvSpPr>
          <p:nvPr>
            <p:ph type="subTitle" idx="1"/>
          </p:nvPr>
        </p:nvSpPr>
        <p:spPr>
          <a:xfrm>
            <a:off x="2119223" y="3593411"/>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6" name="Slide Number Placeholder 5">
            <a:extLst>
              <a:ext uri="{FF2B5EF4-FFF2-40B4-BE49-F238E27FC236}">
                <a16:creationId xmlns:a16="http://schemas.microsoft.com/office/drawing/2014/main" id="{3278EB1F-E363-82CB-C7D3-AE5765F48C7B}"/>
              </a:ext>
            </a:extLst>
          </p:cNvPr>
          <p:cNvSpPr>
            <a:spLocks noGrp="1"/>
          </p:cNvSpPr>
          <p:nvPr>
            <p:ph type="sldNum" sz="quarter" idx="12"/>
          </p:nvPr>
        </p:nvSpPr>
        <p:spPr>
          <a:xfrm>
            <a:off x="9448800" y="6492875"/>
            <a:ext cx="2743200" cy="365125"/>
          </a:xfrm>
          <a:prstGeom prst="rect">
            <a:avLst/>
          </a:prstGeom>
        </p:spPr>
        <p:txBody>
          <a:bodyPr/>
          <a:lstStyle/>
          <a:p>
            <a:fld id="{C27B60B4-C234-47A5-AB8B-9F6E1143F3DA}" type="slidenum">
              <a:rPr lang="en-US" smtClean="0"/>
              <a:t>‹#›</a:t>
            </a:fld>
            <a:endParaRPr lang="en-US"/>
          </a:p>
        </p:txBody>
      </p:sp>
    </p:spTree>
    <p:extLst>
      <p:ext uri="{BB962C8B-B14F-4D97-AF65-F5344CB8AC3E}">
        <p14:creationId xmlns:p14="http://schemas.microsoft.com/office/powerpoint/2010/main" val="2659289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8395CF-D2A4-217A-C015-AF3AF5E4FED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3D1D8FC-A219-C7CE-3A69-ACBFCAA166F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5">
            <a:extLst>
              <a:ext uri="{FF2B5EF4-FFF2-40B4-BE49-F238E27FC236}">
                <a16:creationId xmlns:a16="http://schemas.microsoft.com/office/drawing/2014/main" id="{0222246B-5C0B-BE24-62B4-7D54239420D7}"/>
              </a:ext>
            </a:extLst>
          </p:cNvPr>
          <p:cNvSpPr>
            <a:spLocks noGrp="1"/>
          </p:cNvSpPr>
          <p:nvPr>
            <p:ph type="sldNum" sz="quarter" idx="12"/>
          </p:nvPr>
        </p:nvSpPr>
        <p:spPr>
          <a:xfrm>
            <a:off x="9448800" y="6492875"/>
            <a:ext cx="2743200" cy="365125"/>
          </a:xfrm>
        </p:spPr>
        <p:txBody>
          <a:bodyPr/>
          <a:lstStyle/>
          <a:p>
            <a:fld id="{C27B60B4-C234-47A5-AB8B-9F6E1143F3DA}" type="slidenum">
              <a:rPr lang="en-US" smtClean="0"/>
              <a:t>‹#›</a:t>
            </a:fld>
            <a:endParaRPr lang="en-US"/>
          </a:p>
        </p:txBody>
      </p:sp>
    </p:spTree>
    <p:extLst>
      <p:ext uri="{BB962C8B-B14F-4D97-AF65-F5344CB8AC3E}">
        <p14:creationId xmlns:p14="http://schemas.microsoft.com/office/powerpoint/2010/main" val="2625560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873B9B-1486-2E4F-F730-6594C42C313B}"/>
              </a:ext>
            </a:extLst>
          </p:cNvPr>
          <p:cNvSpPr>
            <a:spLocks noGrp="1"/>
          </p:cNvSpPr>
          <p:nvPr>
            <p:ph type="title"/>
          </p:nvPr>
        </p:nvSpPr>
        <p:spPr>
          <a:xfrm>
            <a:off x="1737623" y="1333501"/>
            <a:ext cx="10209962" cy="2852737"/>
          </a:xfrm>
        </p:spPr>
        <p:txBody>
          <a:bodyPr anchor="b"/>
          <a:lstStyle>
            <a:lvl1pPr>
              <a:defRPr sz="6000"/>
            </a:lvl1pPr>
          </a:lstStyle>
          <a:p>
            <a:r>
              <a:rPr lang="en-US" dirty="0"/>
              <a:t>Click to edit Master title style</a:t>
            </a:r>
          </a:p>
        </p:txBody>
      </p:sp>
      <p:sp>
        <p:nvSpPr>
          <p:cNvPr id="3" name="Text Placeholder 2">
            <a:extLst>
              <a:ext uri="{FF2B5EF4-FFF2-40B4-BE49-F238E27FC236}">
                <a16:creationId xmlns:a16="http://schemas.microsoft.com/office/drawing/2014/main" id="{B7641D5B-D9EE-CE4E-9524-F61C0CF99EAD}"/>
              </a:ext>
            </a:extLst>
          </p:cNvPr>
          <p:cNvSpPr>
            <a:spLocks noGrp="1"/>
          </p:cNvSpPr>
          <p:nvPr>
            <p:ph type="body" idx="1"/>
          </p:nvPr>
        </p:nvSpPr>
        <p:spPr>
          <a:xfrm>
            <a:off x="1737623" y="4229580"/>
            <a:ext cx="10209962"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Slide Number Placeholder 5">
            <a:extLst>
              <a:ext uri="{FF2B5EF4-FFF2-40B4-BE49-F238E27FC236}">
                <a16:creationId xmlns:a16="http://schemas.microsoft.com/office/drawing/2014/main" id="{5F4900AC-C4E1-6FCB-0EAC-5622782F163F}"/>
              </a:ext>
            </a:extLst>
          </p:cNvPr>
          <p:cNvSpPr>
            <a:spLocks noGrp="1"/>
          </p:cNvSpPr>
          <p:nvPr>
            <p:ph type="sldNum" sz="quarter" idx="12"/>
          </p:nvPr>
        </p:nvSpPr>
        <p:spPr>
          <a:xfrm>
            <a:off x="9448800" y="6492875"/>
            <a:ext cx="2743200" cy="365125"/>
          </a:xfrm>
        </p:spPr>
        <p:txBody>
          <a:bodyPr/>
          <a:lstStyle/>
          <a:p>
            <a:fld id="{C27B60B4-C234-47A5-AB8B-9F6E1143F3DA}" type="slidenum">
              <a:rPr lang="en-US" smtClean="0"/>
              <a:t>‹#›</a:t>
            </a:fld>
            <a:endParaRPr lang="en-US"/>
          </a:p>
        </p:txBody>
      </p:sp>
    </p:spTree>
    <p:extLst>
      <p:ext uri="{BB962C8B-B14F-4D97-AF65-F5344CB8AC3E}">
        <p14:creationId xmlns:p14="http://schemas.microsoft.com/office/powerpoint/2010/main" val="3442512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36D11C-6924-9B86-D1E7-F3F9717D2342}"/>
              </a:ext>
            </a:extLst>
          </p:cNvPr>
          <p:cNvSpPr>
            <a:spLocks noGrp="1"/>
          </p:cNvSpPr>
          <p:nvPr>
            <p:ph type="title"/>
          </p:nvPr>
        </p:nvSpPr>
        <p:spPr>
          <a:xfrm>
            <a:off x="1673526" y="365125"/>
            <a:ext cx="10325816" cy="1325563"/>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3063C7C6-5638-E8ED-73D4-1BB408BA5C1C}"/>
              </a:ext>
            </a:extLst>
          </p:cNvPr>
          <p:cNvSpPr>
            <a:spLocks noGrp="1"/>
          </p:cNvSpPr>
          <p:nvPr>
            <p:ph sz="half" idx="1"/>
          </p:nvPr>
        </p:nvSpPr>
        <p:spPr>
          <a:xfrm>
            <a:off x="1673526" y="1834251"/>
            <a:ext cx="5032074" cy="451478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1917F648-5D25-354B-B1D9-34ADE31F5B46}"/>
              </a:ext>
            </a:extLst>
          </p:cNvPr>
          <p:cNvSpPr>
            <a:spLocks noGrp="1"/>
          </p:cNvSpPr>
          <p:nvPr>
            <p:ph sz="half" idx="2"/>
          </p:nvPr>
        </p:nvSpPr>
        <p:spPr>
          <a:xfrm>
            <a:off x="6858000" y="1834252"/>
            <a:ext cx="5141342" cy="451479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Slide Number Placeholder 5">
            <a:extLst>
              <a:ext uri="{FF2B5EF4-FFF2-40B4-BE49-F238E27FC236}">
                <a16:creationId xmlns:a16="http://schemas.microsoft.com/office/drawing/2014/main" id="{18AFEFEF-FABC-61E1-90BC-21C7347B8659}"/>
              </a:ext>
            </a:extLst>
          </p:cNvPr>
          <p:cNvSpPr>
            <a:spLocks noGrp="1"/>
          </p:cNvSpPr>
          <p:nvPr>
            <p:ph type="sldNum" sz="quarter" idx="12"/>
          </p:nvPr>
        </p:nvSpPr>
        <p:spPr>
          <a:xfrm>
            <a:off x="9448800" y="6492875"/>
            <a:ext cx="2743200" cy="365125"/>
          </a:xfrm>
        </p:spPr>
        <p:txBody>
          <a:bodyPr/>
          <a:lstStyle>
            <a:lvl1pPr algn="r">
              <a:defRPr>
                <a:solidFill>
                  <a:schemeClr val="bg1"/>
                </a:solidFill>
              </a:defRPr>
            </a:lvl1pPr>
          </a:lstStyle>
          <a:p>
            <a:fld id="{C27B60B4-C234-47A5-AB8B-9F6E1143F3DA}" type="slidenum">
              <a:rPr lang="en-US" smtClean="0"/>
              <a:pPr/>
              <a:t>‹#›</a:t>
            </a:fld>
            <a:endParaRPr lang="en-US"/>
          </a:p>
        </p:txBody>
      </p:sp>
    </p:spTree>
    <p:extLst>
      <p:ext uri="{BB962C8B-B14F-4D97-AF65-F5344CB8AC3E}">
        <p14:creationId xmlns:p14="http://schemas.microsoft.com/office/powerpoint/2010/main" val="2540072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B7A395-FCBD-E146-3A89-D97D71E3F438}"/>
              </a:ext>
            </a:extLst>
          </p:cNvPr>
          <p:cNvSpPr>
            <a:spLocks noGrp="1"/>
          </p:cNvSpPr>
          <p:nvPr>
            <p:ph type="title"/>
          </p:nvPr>
        </p:nvSpPr>
        <p:spPr>
          <a:xfrm>
            <a:off x="1656272" y="382378"/>
            <a:ext cx="10377577" cy="1325563"/>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B8672789-AAF2-7702-4207-1064535B7CDF}"/>
              </a:ext>
            </a:extLst>
          </p:cNvPr>
          <p:cNvSpPr>
            <a:spLocks noGrp="1"/>
          </p:cNvSpPr>
          <p:nvPr>
            <p:ph type="body" idx="1"/>
          </p:nvPr>
        </p:nvSpPr>
        <p:spPr>
          <a:xfrm>
            <a:off x="1656272" y="1698416"/>
            <a:ext cx="50866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E1080F2-D709-4E5E-4272-A9CE93C841EB}"/>
              </a:ext>
            </a:extLst>
          </p:cNvPr>
          <p:cNvSpPr>
            <a:spLocks noGrp="1"/>
          </p:cNvSpPr>
          <p:nvPr>
            <p:ph sz="half" idx="2"/>
          </p:nvPr>
        </p:nvSpPr>
        <p:spPr>
          <a:xfrm>
            <a:off x="1656272" y="2522328"/>
            <a:ext cx="5086691" cy="38698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4C7CE2F-14F3-1938-4E9E-10A8684A7217}"/>
              </a:ext>
            </a:extLst>
          </p:cNvPr>
          <p:cNvSpPr>
            <a:spLocks noGrp="1"/>
          </p:cNvSpPr>
          <p:nvPr>
            <p:ph type="body" sz="quarter" idx="3"/>
          </p:nvPr>
        </p:nvSpPr>
        <p:spPr>
          <a:xfrm>
            <a:off x="6917588" y="1698416"/>
            <a:ext cx="511626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4BAE64E2-B884-8741-C721-7AC0750E2060}"/>
              </a:ext>
            </a:extLst>
          </p:cNvPr>
          <p:cNvSpPr>
            <a:spLocks noGrp="1"/>
          </p:cNvSpPr>
          <p:nvPr>
            <p:ph sz="quarter" idx="4"/>
          </p:nvPr>
        </p:nvSpPr>
        <p:spPr>
          <a:xfrm>
            <a:off x="6917588" y="2522328"/>
            <a:ext cx="5116261" cy="386984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Slide Number Placeholder 5">
            <a:extLst>
              <a:ext uri="{FF2B5EF4-FFF2-40B4-BE49-F238E27FC236}">
                <a16:creationId xmlns:a16="http://schemas.microsoft.com/office/drawing/2014/main" id="{9BCC99FD-BFF4-9830-DC7B-F12D478E3B20}"/>
              </a:ext>
            </a:extLst>
          </p:cNvPr>
          <p:cNvSpPr>
            <a:spLocks noGrp="1"/>
          </p:cNvSpPr>
          <p:nvPr>
            <p:ph type="sldNum" sz="quarter" idx="10"/>
          </p:nvPr>
        </p:nvSpPr>
        <p:spPr>
          <a:xfrm>
            <a:off x="9448800" y="6492875"/>
            <a:ext cx="2743200" cy="365125"/>
          </a:xfrm>
          <a:prstGeom prst="rect">
            <a:avLst/>
          </a:prstGeom>
        </p:spPr>
        <p:txBody>
          <a:bodyPr/>
          <a:lstStyle>
            <a:lvl1pPr algn="r">
              <a:defRPr sz="1200">
                <a:solidFill>
                  <a:schemeClr val="bg1"/>
                </a:solidFill>
              </a:defRPr>
            </a:lvl1pPr>
          </a:lstStyle>
          <a:p>
            <a:fld id="{C27B60B4-C234-47A5-AB8B-9F6E1143F3DA}" type="slidenum">
              <a:rPr lang="en-US" smtClean="0"/>
              <a:pPr/>
              <a:t>‹#›</a:t>
            </a:fld>
            <a:endParaRPr lang="en-US"/>
          </a:p>
        </p:txBody>
      </p:sp>
    </p:spTree>
    <p:extLst>
      <p:ext uri="{BB962C8B-B14F-4D97-AF65-F5344CB8AC3E}">
        <p14:creationId xmlns:p14="http://schemas.microsoft.com/office/powerpoint/2010/main" val="2446307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DB7201-256A-BF1E-9F39-5B8894725AED}"/>
              </a:ext>
            </a:extLst>
          </p:cNvPr>
          <p:cNvSpPr>
            <a:spLocks noGrp="1"/>
          </p:cNvSpPr>
          <p:nvPr>
            <p:ph type="title"/>
          </p:nvPr>
        </p:nvSpPr>
        <p:spPr/>
        <p:txBody>
          <a:bodyPr/>
          <a:lstStyle/>
          <a:p>
            <a:r>
              <a:rPr lang="en-US"/>
              <a:t>Click to edit Master title style</a:t>
            </a:r>
          </a:p>
        </p:txBody>
      </p:sp>
      <p:sp>
        <p:nvSpPr>
          <p:cNvPr id="6" name="Slide Number Placeholder 5">
            <a:extLst>
              <a:ext uri="{FF2B5EF4-FFF2-40B4-BE49-F238E27FC236}">
                <a16:creationId xmlns:a16="http://schemas.microsoft.com/office/drawing/2014/main" id="{434227AA-E17F-B4D6-DAEE-50FA5D21D56F}"/>
              </a:ext>
            </a:extLst>
          </p:cNvPr>
          <p:cNvSpPr>
            <a:spLocks noGrp="1"/>
          </p:cNvSpPr>
          <p:nvPr>
            <p:ph type="sldNum" sz="quarter" idx="12"/>
          </p:nvPr>
        </p:nvSpPr>
        <p:spPr>
          <a:xfrm>
            <a:off x="9448800" y="6492875"/>
            <a:ext cx="2743200" cy="365125"/>
          </a:xfrm>
        </p:spPr>
        <p:txBody>
          <a:bodyPr/>
          <a:lstStyle/>
          <a:p>
            <a:fld id="{C27B60B4-C234-47A5-AB8B-9F6E1143F3DA}" type="slidenum">
              <a:rPr lang="en-US" smtClean="0"/>
              <a:t>‹#›</a:t>
            </a:fld>
            <a:endParaRPr lang="en-US"/>
          </a:p>
        </p:txBody>
      </p:sp>
    </p:spTree>
    <p:extLst>
      <p:ext uri="{BB962C8B-B14F-4D97-AF65-F5344CB8AC3E}">
        <p14:creationId xmlns:p14="http://schemas.microsoft.com/office/powerpoint/2010/main" val="25455091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Slide Number Placeholder 5">
            <a:extLst>
              <a:ext uri="{FF2B5EF4-FFF2-40B4-BE49-F238E27FC236}">
                <a16:creationId xmlns:a16="http://schemas.microsoft.com/office/drawing/2014/main" id="{06A2D6CD-E1A9-349F-7A73-5E705F3297D5}"/>
              </a:ext>
            </a:extLst>
          </p:cNvPr>
          <p:cNvSpPr>
            <a:spLocks noGrp="1"/>
          </p:cNvSpPr>
          <p:nvPr>
            <p:ph type="sldNum" sz="quarter" idx="4"/>
          </p:nvPr>
        </p:nvSpPr>
        <p:spPr>
          <a:xfrm>
            <a:off x="9448800" y="6492875"/>
            <a:ext cx="2743200" cy="365125"/>
          </a:xfrm>
          <a:prstGeom prst="rect">
            <a:avLst/>
          </a:prstGeom>
        </p:spPr>
        <p:txBody>
          <a:bodyPr/>
          <a:lstStyle>
            <a:lvl1pPr algn="r">
              <a:defRPr sz="1200">
                <a:solidFill>
                  <a:schemeClr val="bg1"/>
                </a:solidFill>
              </a:defRPr>
            </a:lvl1pPr>
          </a:lstStyle>
          <a:p>
            <a:fld id="{C27B60B4-C234-47A5-AB8B-9F6E1143F3DA}" type="slidenum">
              <a:rPr lang="en-US" smtClean="0"/>
              <a:pPr/>
              <a:t>‹#›</a:t>
            </a:fld>
            <a:endParaRPr lang="en-US"/>
          </a:p>
        </p:txBody>
      </p:sp>
    </p:spTree>
    <p:extLst>
      <p:ext uri="{BB962C8B-B14F-4D97-AF65-F5344CB8AC3E}">
        <p14:creationId xmlns:p14="http://schemas.microsoft.com/office/powerpoint/2010/main" val="1579918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219FFE-4EF3-1A32-0D56-AB59CBFD69F0}"/>
              </a:ext>
            </a:extLst>
          </p:cNvPr>
          <p:cNvSpPr>
            <a:spLocks noGrp="1"/>
          </p:cNvSpPr>
          <p:nvPr>
            <p:ph type="title"/>
          </p:nvPr>
        </p:nvSpPr>
        <p:spPr>
          <a:xfrm>
            <a:off x="1650671" y="454024"/>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806546E-BBD5-1512-9E22-71F0CA3B705F}"/>
              </a:ext>
            </a:extLst>
          </p:cNvPr>
          <p:cNvSpPr>
            <a:spLocks noGrp="1"/>
          </p:cNvSpPr>
          <p:nvPr>
            <p:ph idx="1"/>
          </p:nvPr>
        </p:nvSpPr>
        <p:spPr>
          <a:xfrm>
            <a:off x="5873301" y="99218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ED63859-51FA-2DE2-84F9-5CAEC78D8A79}"/>
              </a:ext>
            </a:extLst>
          </p:cNvPr>
          <p:cNvSpPr>
            <a:spLocks noGrp="1"/>
          </p:cNvSpPr>
          <p:nvPr>
            <p:ph type="body" sz="half" idx="2"/>
          </p:nvPr>
        </p:nvSpPr>
        <p:spPr>
          <a:xfrm>
            <a:off x="1650671" y="2054224"/>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Slide Number Placeholder 5">
            <a:extLst>
              <a:ext uri="{FF2B5EF4-FFF2-40B4-BE49-F238E27FC236}">
                <a16:creationId xmlns:a16="http://schemas.microsoft.com/office/drawing/2014/main" id="{CD1B2819-DFD6-8DB4-18AE-4E6A35F3DE7F}"/>
              </a:ext>
            </a:extLst>
          </p:cNvPr>
          <p:cNvSpPr>
            <a:spLocks noGrp="1"/>
          </p:cNvSpPr>
          <p:nvPr>
            <p:ph type="sldNum" sz="quarter" idx="4"/>
          </p:nvPr>
        </p:nvSpPr>
        <p:spPr>
          <a:xfrm>
            <a:off x="9448800" y="6492875"/>
            <a:ext cx="2743200" cy="365125"/>
          </a:xfrm>
          <a:prstGeom prst="rect">
            <a:avLst/>
          </a:prstGeom>
        </p:spPr>
        <p:txBody>
          <a:bodyPr/>
          <a:lstStyle>
            <a:lvl1pPr algn="r">
              <a:defRPr sz="1200">
                <a:solidFill>
                  <a:schemeClr val="bg1"/>
                </a:solidFill>
              </a:defRPr>
            </a:lvl1pPr>
          </a:lstStyle>
          <a:p>
            <a:fld id="{C27B60B4-C234-47A5-AB8B-9F6E1143F3DA}" type="slidenum">
              <a:rPr lang="en-US" smtClean="0"/>
              <a:pPr/>
              <a:t>‹#›</a:t>
            </a:fld>
            <a:endParaRPr lang="en-US"/>
          </a:p>
        </p:txBody>
      </p:sp>
    </p:spTree>
    <p:extLst>
      <p:ext uri="{BB962C8B-B14F-4D97-AF65-F5344CB8AC3E}">
        <p14:creationId xmlns:p14="http://schemas.microsoft.com/office/powerpoint/2010/main" val="848969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4E979-1434-B729-1E49-ACF29531F7EA}"/>
              </a:ext>
            </a:extLst>
          </p:cNvPr>
          <p:cNvSpPr>
            <a:spLocks noGrp="1"/>
          </p:cNvSpPr>
          <p:nvPr>
            <p:ph type="title"/>
          </p:nvPr>
        </p:nvSpPr>
        <p:spPr>
          <a:xfrm>
            <a:off x="1676400" y="543464"/>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8A4D1A9-C235-ABA5-A423-454AF9EF70B0}"/>
              </a:ext>
            </a:extLst>
          </p:cNvPr>
          <p:cNvSpPr>
            <a:spLocks noGrp="1"/>
          </p:cNvSpPr>
          <p:nvPr>
            <p:ph type="pic" idx="1"/>
          </p:nvPr>
        </p:nvSpPr>
        <p:spPr>
          <a:xfrm>
            <a:off x="5864525" y="1081627"/>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E305842-5F03-50C6-3CB3-7300EA93EB1F}"/>
              </a:ext>
            </a:extLst>
          </p:cNvPr>
          <p:cNvSpPr>
            <a:spLocks noGrp="1"/>
          </p:cNvSpPr>
          <p:nvPr>
            <p:ph type="body" sz="half" idx="2"/>
          </p:nvPr>
        </p:nvSpPr>
        <p:spPr>
          <a:xfrm>
            <a:off x="1676400" y="2143664"/>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Slide Number Placeholder 5">
            <a:extLst>
              <a:ext uri="{FF2B5EF4-FFF2-40B4-BE49-F238E27FC236}">
                <a16:creationId xmlns:a16="http://schemas.microsoft.com/office/drawing/2014/main" id="{D3DB058E-8B96-B982-1DB3-AF6E02B3A334}"/>
              </a:ext>
            </a:extLst>
          </p:cNvPr>
          <p:cNvSpPr>
            <a:spLocks noGrp="1"/>
          </p:cNvSpPr>
          <p:nvPr>
            <p:ph type="sldNum" sz="quarter" idx="4"/>
          </p:nvPr>
        </p:nvSpPr>
        <p:spPr>
          <a:xfrm>
            <a:off x="9448800" y="6492875"/>
            <a:ext cx="2743200" cy="365125"/>
          </a:xfrm>
          <a:prstGeom prst="rect">
            <a:avLst/>
          </a:prstGeom>
        </p:spPr>
        <p:txBody>
          <a:bodyPr/>
          <a:lstStyle>
            <a:lvl1pPr algn="r">
              <a:defRPr sz="1200">
                <a:solidFill>
                  <a:schemeClr val="bg1"/>
                </a:solidFill>
              </a:defRPr>
            </a:lvl1pPr>
          </a:lstStyle>
          <a:p>
            <a:fld id="{C27B60B4-C234-47A5-AB8B-9F6E1143F3DA}" type="slidenum">
              <a:rPr lang="en-US" smtClean="0"/>
              <a:pPr/>
              <a:t>‹#›</a:t>
            </a:fld>
            <a:endParaRPr lang="en-US"/>
          </a:p>
        </p:txBody>
      </p:sp>
    </p:spTree>
    <p:extLst>
      <p:ext uri="{BB962C8B-B14F-4D97-AF65-F5344CB8AC3E}">
        <p14:creationId xmlns:p14="http://schemas.microsoft.com/office/powerpoint/2010/main" val="3568718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C6F315-A550-A11A-5697-0ED03880CB7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A6AC589-F1D9-31C8-31DE-EE56349D108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5">
            <a:extLst>
              <a:ext uri="{FF2B5EF4-FFF2-40B4-BE49-F238E27FC236}">
                <a16:creationId xmlns:a16="http://schemas.microsoft.com/office/drawing/2014/main" id="{E499B1E2-9D64-02CC-796B-6AA9618A8C2A}"/>
              </a:ext>
            </a:extLst>
          </p:cNvPr>
          <p:cNvSpPr>
            <a:spLocks noGrp="1"/>
          </p:cNvSpPr>
          <p:nvPr>
            <p:ph type="sldNum" sz="quarter" idx="4"/>
          </p:nvPr>
        </p:nvSpPr>
        <p:spPr>
          <a:xfrm>
            <a:off x="9448800" y="6492875"/>
            <a:ext cx="2743200" cy="365125"/>
          </a:xfrm>
          <a:prstGeom prst="rect">
            <a:avLst/>
          </a:prstGeom>
        </p:spPr>
        <p:txBody>
          <a:bodyPr/>
          <a:lstStyle>
            <a:lvl1pPr algn="r">
              <a:defRPr sz="1200">
                <a:solidFill>
                  <a:schemeClr val="bg1"/>
                </a:solidFill>
              </a:defRPr>
            </a:lvl1pPr>
          </a:lstStyle>
          <a:p>
            <a:fld id="{C27B60B4-C234-47A5-AB8B-9F6E1143F3DA}" type="slidenum">
              <a:rPr lang="en-US" smtClean="0"/>
              <a:pPr/>
              <a:t>‹#›</a:t>
            </a:fld>
            <a:endParaRPr lang="en-US"/>
          </a:p>
        </p:txBody>
      </p:sp>
    </p:spTree>
    <p:extLst>
      <p:ext uri="{BB962C8B-B14F-4D97-AF65-F5344CB8AC3E}">
        <p14:creationId xmlns:p14="http://schemas.microsoft.com/office/powerpoint/2010/main" val="901192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9AAC81-E8E5-1EFA-FA9A-56C85FE496F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34B9CC5-9BEE-21CE-D1AB-39E9294BC6B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Slide Number Placeholder 5">
            <a:extLst>
              <a:ext uri="{FF2B5EF4-FFF2-40B4-BE49-F238E27FC236}">
                <a16:creationId xmlns:a16="http://schemas.microsoft.com/office/drawing/2014/main" id="{7BB201FB-D061-92D9-A682-4DD4FA705465}"/>
              </a:ext>
            </a:extLst>
          </p:cNvPr>
          <p:cNvSpPr>
            <a:spLocks noGrp="1"/>
          </p:cNvSpPr>
          <p:nvPr>
            <p:ph type="sldNum" sz="quarter" idx="4"/>
          </p:nvPr>
        </p:nvSpPr>
        <p:spPr>
          <a:xfrm>
            <a:off x="11480307" y="5507342"/>
            <a:ext cx="58518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46A08C2-F1AA-406A-B85D-C4BBE3739B51}" type="slidenum">
              <a:rPr lang="en-US" smtClean="0"/>
              <a:t>‹#›</a:t>
            </a:fld>
            <a:endParaRPr lang="en-US"/>
          </a:p>
        </p:txBody>
      </p:sp>
    </p:spTree>
    <p:extLst>
      <p:ext uri="{BB962C8B-B14F-4D97-AF65-F5344CB8AC3E}">
        <p14:creationId xmlns:p14="http://schemas.microsoft.com/office/powerpoint/2010/main" val="154275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FF519EB-8401-F817-B700-1B90A736DC54}"/>
              </a:ext>
            </a:extLst>
          </p:cNvPr>
          <p:cNvSpPr>
            <a:spLocks noGrp="1"/>
          </p:cNvSpPr>
          <p:nvPr>
            <p:ph type="title" orient="vert"/>
          </p:nvPr>
        </p:nvSpPr>
        <p:spPr>
          <a:xfrm>
            <a:off x="9423627"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1ECEE1B-FA32-D653-9087-4231FF394025}"/>
              </a:ext>
            </a:extLst>
          </p:cNvPr>
          <p:cNvSpPr>
            <a:spLocks noGrp="1"/>
          </p:cNvSpPr>
          <p:nvPr>
            <p:ph type="body" orient="vert" idx="1"/>
          </p:nvPr>
        </p:nvSpPr>
        <p:spPr>
          <a:xfrm>
            <a:off x="1656271" y="365125"/>
            <a:ext cx="7614955" cy="5811838"/>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5">
            <a:extLst>
              <a:ext uri="{FF2B5EF4-FFF2-40B4-BE49-F238E27FC236}">
                <a16:creationId xmlns:a16="http://schemas.microsoft.com/office/drawing/2014/main" id="{B60CE353-063E-E838-99C8-476166B7749B}"/>
              </a:ext>
            </a:extLst>
          </p:cNvPr>
          <p:cNvSpPr>
            <a:spLocks noGrp="1"/>
          </p:cNvSpPr>
          <p:nvPr>
            <p:ph type="sldNum" sz="quarter" idx="4"/>
          </p:nvPr>
        </p:nvSpPr>
        <p:spPr>
          <a:xfrm>
            <a:off x="9448800" y="6492875"/>
            <a:ext cx="2743200" cy="365125"/>
          </a:xfrm>
          <a:prstGeom prst="rect">
            <a:avLst/>
          </a:prstGeom>
        </p:spPr>
        <p:txBody>
          <a:bodyPr/>
          <a:lstStyle>
            <a:lvl1pPr algn="r">
              <a:defRPr sz="1200">
                <a:solidFill>
                  <a:schemeClr val="bg1"/>
                </a:solidFill>
              </a:defRPr>
            </a:lvl1pPr>
          </a:lstStyle>
          <a:p>
            <a:fld id="{C27B60B4-C234-47A5-AB8B-9F6E1143F3DA}" type="slidenum">
              <a:rPr lang="en-US" smtClean="0"/>
              <a:pPr/>
              <a:t>‹#›</a:t>
            </a:fld>
            <a:endParaRPr lang="en-US"/>
          </a:p>
        </p:txBody>
      </p:sp>
    </p:spTree>
    <p:extLst>
      <p:ext uri="{BB962C8B-B14F-4D97-AF65-F5344CB8AC3E}">
        <p14:creationId xmlns:p14="http://schemas.microsoft.com/office/powerpoint/2010/main" val="2831996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109AC5-9282-FA88-75CA-11C0390577EF}"/>
              </a:ext>
            </a:extLst>
          </p:cNvPr>
          <p:cNvSpPr>
            <a:spLocks noGrp="1"/>
          </p:cNvSpPr>
          <p:nvPr>
            <p:ph type="ctrTitle"/>
          </p:nvPr>
        </p:nvSpPr>
        <p:spPr>
          <a:xfrm>
            <a:off x="1524000" y="2527540"/>
            <a:ext cx="9144000" cy="1776136"/>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CF80E83-8171-7384-C9DF-B6F625585508}"/>
              </a:ext>
            </a:extLst>
          </p:cNvPr>
          <p:cNvSpPr>
            <a:spLocks noGrp="1"/>
          </p:cNvSpPr>
          <p:nvPr>
            <p:ph type="subTitle" idx="1"/>
          </p:nvPr>
        </p:nvSpPr>
        <p:spPr>
          <a:xfrm>
            <a:off x="1524000" y="4330460"/>
            <a:ext cx="9144000" cy="927340"/>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7" name="TextBox 6">
            <a:extLst>
              <a:ext uri="{FF2B5EF4-FFF2-40B4-BE49-F238E27FC236}">
                <a16:creationId xmlns:a16="http://schemas.microsoft.com/office/drawing/2014/main" id="{E8E34F40-FC50-EBE2-351B-0758440A7E90}"/>
              </a:ext>
            </a:extLst>
          </p:cNvPr>
          <p:cNvSpPr txBox="1"/>
          <p:nvPr userDrawn="1"/>
        </p:nvSpPr>
        <p:spPr>
          <a:xfrm>
            <a:off x="9950240" y="6262256"/>
            <a:ext cx="1573948" cy="584775"/>
          </a:xfrm>
          <a:prstGeom prst="rect">
            <a:avLst/>
          </a:prstGeom>
          <a:noFill/>
        </p:spPr>
        <p:txBody>
          <a:bodyPr wrap="square">
            <a:spAutoFit/>
          </a:bodyPr>
          <a:lstStyle/>
          <a:p>
            <a:pPr algn="l"/>
            <a:r>
              <a:rPr lang="en-US" sz="800" dirty="0">
                <a:solidFill>
                  <a:schemeClr val="bg1"/>
                </a:solidFill>
              </a:rPr>
              <a:t>This material is based upon work supported by the National Science Foundation (NSF) under Grant #2315364.</a:t>
            </a:r>
          </a:p>
        </p:txBody>
      </p:sp>
      <p:pic>
        <p:nvPicPr>
          <p:cNvPr id="8" name="Picture 4">
            <a:extLst>
              <a:ext uri="{FF2B5EF4-FFF2-40B4-BE49-F238E27FC236}">
                <a16:creationId xmlns:a16="http://schemas.microsoft.com/office/drawing/2014/main" id="{5F8ADBEF-A7F7-903B-EBD4-0AFEACAA409A}"/>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412484" y="6173015"/>
            <a:ext cx="675558" cy="67555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9CC4F418-B31E-B87B-E93C-71FB284E2E75}"/>
              </a:ext>
            </a:extLst>
          </p:cNvPr>
          <p:cNvPicPr>
            <a:picLocks noChangeAspect="1"/>
          </p:cNvPicPr>
          <p:nvPr userDrawn="1"/>
        </p:nvPicPr>
        <p:blipFill>
          <a:blip r:embed="rId3"/>
          <a:stretch>
            <a:fillRect/>
          </a:stretch>
        </p:blipFill>
        <p:spPr>
          <a:xfrm>
            <a:off x="9120186" y="6290537"/>
            <a:ext cx="827343" cy="522072"/>
          </a:xfrm>
          <a:prstGeom prst="rect">
            <a:avLst/>
          </a:prstGeom>
        </p:spPr>
      </p:pic>
    </p:spTree>
    <p:extLst>
      <p:ext uri="{BB962C8B-B14F-4D97-AF65-F5344CB8AC3E}">
        <p14:creationId xmlns:p14="http://schemas.microsoft.com/office/powerpoint/2010/main" val="20757124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19117F-4A1D-AE78-5D69-83808BBFBDE8}"/>
              </a:ext>
            </a:extLst>
          </p:cNvPr>
          <p:cNvSpPr>
            <a:spLocks noGrp="1"/>
          </p:cNvSpPr>
          <p:nvPr>
            <p:ph type="title"/>
          </p:nvPr>
        </p:nvSpPr>
        <p:spPr>
          <a:xfrm>
            <a:off x="831850" y="1310239"/>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27E6026-85E2-FB12-213B-77139C034AF9}"/>
              </a:ext>
            </a:extLst>
          </p:cNvPr>
          <p:cNvSpPr>
            <a:spLocks noGrp="1"/>
          </p:cNvSpPr>
          <p:nvPr>
            <p:ph type="body" idx="1"/>
          </p:nvPr>
        </p:nvSpPr>
        <p:spPr>
          <a:xfrm>
            <a:off x="831850" y="4189964"/>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8" name="Slide Number Placeholder 5">
            <a:extLst>
              <a:ext uri="{FF2B5EF4-FFF2-40B4-BE49-F238E27FC236}">
                <a16:creationId xmlns:a16="http://schemas.microsoft.com/office/drawing/2014/main" id="{B03A238D-0250-752E-1CE1-39573C18E381}"/>
              </a:ext>
            </a:extLst>
          </p:cNvPr>
          <p:cNvSpPr>
            <a:spLocks noGrp="1"/>
          </p:cNvSpPr>
          <p:nvPr>
            <p:ph type="sldNum" sz="quarter" idx="4"/>
          </p:nvPr>
        </p:nvSpPr>
        <p:spPr>
          <a:xfrm>
            <a:off x="11480307" y="5507588"/>
            <a:ext cx="58518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46A08C2-F1AA-406A-B85D-C4BBE3739B51}" type="slidenum">
              <a:rPr lang="en-US" smtClean="0"/>
              <a:t>‹#›</a:t>
            </a:fld>
            <a:endParaRPr lang="en-US"/>
          </a:p>
        </p:txBody>
      </p:sp>
    </p:spTree>
    <p:extLst>
      <p:ext uri="{BB962C8B-B14F-4D97-AF65-F5344CB8AC3E}">
        <p14:creationId xmlns:p14="http://schemas.microsoft.com/office/powerpoint/2010/main" val="1218995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7629F-4DB8-F0F8-4BE5-E15CB048231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7B0A74D-81AF-886C-9056-B1D358E05196}"/>
              </a:ext>
            </a:extLst>
          </p:cNvPr>
          <p:cNvSpPr>
            <a:spLocks noGrp="1"/>
          </p:cNvSpPr>
          <p:nvPr>
            <p:ph sz="half" idx="1"/>
          </p:nvPr>
        </p:nvSpPr>
        <p:spPr>
          <a:xfrm>
            <a:off x="838200" y="1825624"/>
            <a:ext cx="5181600" cy="404684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4E927C9-37E5-F0CF-E6FA-E00ED3CAD205}"/>
              </a:ext>
            </a:extLst>
          </p:cNvPr>
          <p:cNvSpPr>
            <a:spLocks noGrp="1"/>
          </p:cNvSpPr>
          <p:nvPr>
            <p:ph sz="half" idx="2"/>
          </p:nvPr>
        </p:nvSpPr>
        <p:spPr>
          <a:xfrm>
            <a:off x="6172200" y="1825624"/>
            <a:ext cx="5181600" cy="40468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5">
            <a:extLst>
              <a:ext uri="{FF2B5EF4-FFF2-40B4-BE49-F238E27FC236}">
                <a16:creationId xmlns:a16="http://schemas.microsoft.com/office/drawing/2014/main" id="{58115D67-ED5D-99B0-B97A-20322C783B2B}"/>
              </a:ext>
            </a:extLst>
          </p:cNvPr>
          <p:cNvSpPr>
            <a:spLocks noGrp="1"/>
          </p:cNvSpPr>
          <p:nvPr>
            <p:ph type="sldNum" sz="quarter" idx="4"/>
          </p:nvPr>
        </p:nvSpPr>
        <p:spPr>
          <a:xfrm>
            <a:off x="11473337" y="5507347"/>
            <a:ext cx="58518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46A08C2-F1AA-406A-B85D-C4BBE3739B51}" type="slidenum">
              <a:rPr lang="en-US" smtClean="0"/>
              <a:t>‹#›</a:t>
            </a:fld>
            <a:endParaRPr lang="en-US"/>
          </a:p>
        </p:txBody>
      </p:sp>
    </p:spTree>
    <p:extLst>
      <p:ext uri="{BB962C8B-B14F-4D97-AF65-F5344CB8AC3E}">
        <p14:creationId xmlns:p14="http://schemas.microsoft.com/office/powerpoint/2010/main" val="1892404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57032F-7B94-3FB4-81B5-4F64A3D77B9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45FD426-687F-220C-FCB7-5B2F6FC1ADA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B692AC3-81DA-6852-BA7C-23597A3D60BA}"/>
              </a:ext>
            </a:extLst>
          </p:cNvPr>
          <p:cNvSpPr>
            <a:spLocks noGrp="1"/>
          </p:cNvSpPr>
          <p:nvPr>
            <p:ph sz="half" idx="2"/>
          </p:nvPr>
        </p:nvSpPr>
        <p:spPr>
          <a:xfrm>
            <a:off x="839788" y="2505075"/>
            <a:ext cx="5157787" cy="336739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99DBFA2-CA2E-D9BE-E279-99F1A975885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8957099-56F7-CA6A-73BD-1BC54B63EE00}"/>
              </a:ext>
            </a:extLst>
          </p:cNvPr>
          <p:cNvSpPr>
            <a:spLocks noGrp="1"/>
          </p:cNvSpPr>
          <p:nvPr>
            <p:ph sz="quarter" idx="4"/>
          </p:nvPr>
        </p:nvSpPr>
        <p:spPr>
          <a:xfrm>
            <a:off x="6172200" y="2505075"/>
            <a:ext cx="5183188" cy="336739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5">
            <a:extLst>
              <a:ext uri="{FF2B5EF4-FFF2-40B4-BE49-F238E27FC236}">
                <a16:creationId xmlns:a16="http://schemas.microsoft.com/office/drawing/2014/main" id="{0BA3186F-EA90-996E-E257-9FD8A5B162B1}"/>
              </a:ext>
            </a:extLst>
          </p:cNvPr>
          <p:cNvSpPr>
            <a:spLocks noGrp="1"/>
          </p:cNvSpPr>
          <p:nvPr>
            <p:ph type="sldNum" sz="quarter" idx="10"/>
          </p:nvPr>
        </p:nvSpPr>
        <p:spPr>
          <a:xfrm>
            <a:off x="11473337" y="5507347"/>
            <a:ext cx="58518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46A08C2-F1AA-406A-B85D-C4BBE3739B51}" type="slidenum">
              <a:rPr lang="en-US" smtClean="0"/>
              <a:t>‹#›</a:t>
            </a:fld>
            <a:endParaRPr lang="en-US"/>
          </a:p>
        </p:txBody>
      </p:sp>
    </p:spTree>
    <p:extLst>
      <p:ext uri="{BB962C8B-B14F-4D97-AF65-F5344CB8AC3E}">
        <p14:creationId xmlns:p14="http://schemas.microsoft.com/office/powerpoint/2010/main" val="4211997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02FF7-936E-1098-1325-8FBFA96A7B23}"/>
              </a:ext>
            </a:extLst>
          </p:cNvPr>
          <p:cNvSpPr>
            <a:spLocks noGrp="1"/>
          </p:cNvSpPr>
          <p:nvPr>
            <p:ph type="title"/>
          </p:nvPr>
        </p:nvSpPr>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31A6014C-F897-D180-D2D0-76243206C320}"/>
              </a:ext>
            </a:extLst>
          </p:cNvPr>
          <p:cNvSpPr>
            <a:spLocks noGrp="1"/>
          </p:cNvSpPr>
          <p:nvPr>
            <p:ph type="sldNum" sz="quarter" idx="12"/>
          </p:nvPr>
        </p:nvSpPr>
        <p:spPr>
          <a:xfrm>
            <a:off x="88777" y="6351686"/>
            <a:ext cx="585186" cy="365125"/>
          </a:xfrm>
          <a:prstGeom prst="rect">
            <a:avLst/>
          </a:prstGeom>
        </p:spPr>
        <p:txBody>
          <a:bodyPr/>
          <a:lstStyle/>
          <a:p>
            <a:fld id="{646A08C2-F1AA-406A-B85D-C4BBE3739B51}" type="slidenum">
              <a:rPr lang="en-US" smtClean="0"/>
              <a:t>‹#›</a:t>
            </a:fld>
            <a:endParaRPr lang="en-US"/>
          </a:p>
        </p:txBody>
      </p:sp>
      <p:sp>
        <p:nvSpPr>
          <p:cNvPr id="3" name="Slide Number Placeholder 5">
            <a:extLst>
              <a:ext uri="{FF2B5EF4-FFF2-40B4-BE49-F238E27FC236}">
                <a16:creationId xmlns:a16="http://schemas.microsoft.com/office/drawing/2014/main" id="{E20C4B33-B508-C2B9-CA90-7358953D8B3C}"/>
              </a:ext>
            </a:extLst>
          </p:cNvPr>
          <p:cNvSpPr txBox="1">
            <a:spLocks/>
          </p:cNvSpPr>
          <p:nvPr userDrawn="1"/>
        </p:nvSpPr>
        <p:spPr>
          <a:xfrm>
            <a:off x="11473337" y="5507347"/>
            <a:ext cx="585186"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46A08C2-F1AA-406A-B85D-C4BBE3739B51}" type="slidenum">
              <a:rPr lang="en-US" smtClean="0"/>
              <a:pPr/>
              <a:t>‹#›</a:t>
            </a:fld>
            <a:endParaRPr lang="en-US"/>
          </a:p>
        </p:txBody>
      </p:sp>
    </p:spTree>
    <p:extLst>
      <p:ext uri="{BB962C8B-B14F-4D97-AF65-F5344CB8AC3E}">
        <p14:creationId xmlns:p14="http://schemas.microsoft.com/office/powerpoint/2010/main" val="3830645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5">
            <a:extLst>
              <a:ext uri="{FF2B5EF4-FFF2-40B4-BE49-F238E27FC236}">
                <a16:creationId xmlns:a16="http://schemas.microsoft.com/office/drawing/2014/main" id="{5B78D985-8D63-BF07-7741-FE3E4F257E9D}"/>
              </a:ext>
            </a:extLst>
          </p:cNvPr>
          <p:cNvSpPr>
            <a:spLocks noGrp="1"/>
          </p:cNvSpPr>
          <p:nvPr>
            <p:ph type="sldNum" sz="quarter" idx="4"/>
          </p:nvPr>
        </p:nvSpPr>
        <p:spPr>
          <a:xfrm>
            <a:off x="11473337" y="5507347"/>
            <a:ext cx="58518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46A08C2-F1AA-406A-B85D-C4BBE3739B51}" type="slidenum">
              <a:rPr lang="en-US" smtClean="0"/>
              <a:t>‹#›</a:t>
            </a:fld>
            <a:endParaRPr lang="en-US"/>
          </a:p>
        </p:txBody>
      </p:sp>
    </p:spTree>
    <p:extLst>
      <p:ext uri="{BB962C8B-B14F-4D97-AF65-F5344CB8AC3E}">
        <p14:creationId xmlns:p14="http://schemas.microsoft.com/office/powerpoint/2010/main" val="3253045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A7D783-91A9-F238-18EB-A9C83E2065A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D1E12A3-700C-A673-A9B4-57C756FA21CB}"/>
              </a:ext>
            </a:extLst>
          </p:cNvPr>
          <p:cNvSpPr>
            <a:spLocks noGrp="1"/>
          </p:cNvSpPr>
          <p:nvPr>
            <p:ph idx="1"/>
          </p:nvPr>
        </p:nvSpPr>
        <p:spPr>
          <a:xfrm>
            <a:off x="5183188" y="457200"/>
            <a:ext cx="6172200" cy="541527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695E5195-2809-EF66-C6E8-13ED17D04320}"/>
              </a:ext>
            </a:extLst>
          </p:cNvPr>
          <p:cNvSpPr>
            <a:spLocks noGrp="1"/>
          </p:cNvSpPr>
          <p:nvPr>
            <p:ph type="body" sz="half" idx="2"/>
          </p:nvPr>
        </p:nvSpPr>
        <p:spPr>
          <a:xfrm>
            <a:off x="839788" y="2057399"/>
            <a:ext cx="3932237" cy="38150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Slide Number Placeholder 5">
            <a:extLst>
              <a:ext uri="{FF2B5EF4-FFF2-40B4-BE49-F238E27FC236}">
                <a16:creationId xmlns:a16="http://schemas.microsoft.com/office/drawing/2014/main" id="{717EBAC0-5113-1236-FD66-119E34C5D170}"/>
              </a:ext>
            </a:extLst>
          </p:cNvPr>
          <p:cNvSpPr>
            <a:spLocks noGrp="1"/>
          </p:cNvSpPr>
          <p:nvPr>
            <p:ph type="sldNum" sz="quarter" idx="4"/>
          </p:nvPr>
        </p:nvSpPr>
        <p:spPr>
          <a:xfrm>
            <a:off x="11473337" y="5507347"/>
            <a:ext cx="58518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46A08C2-F1AA-406A-B85D-C4BBE3739B51}" type="slidenum">
              <a:rPr lang="en-US" smtClean="0"/>
              <a:t>‹#›</a:t>
            </a:fld>
            <a:endParaRPr lang="en-US"/>
          </a:p>
        </p:txBody>
      </p:sp>
    </p:spTree>
    <p:extLst>
      <p:ext uri="{BB962C8B-B14F-4D97-AF65-F5344CB8AC3E}">
        <p14:creationId xmlns:p14="http://schemas.microsoft.com/office/powerpoint/2010/main" val="9557184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1A52CC-0900-6113-5532-6376CE641E6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5AA46FF-94DC-CE9F-453C-04CD35B1FB6A}"/>
              </a:ext>
            </a:extLst>
          </p:cNvPr>
          <p:cNvSpPr>
            <a:spLocks noGrp="1"/>
          </p:cNvSpPr>
          <p:nvPr>
            <p:ph type="pic" idx="1"/>
          </p:nvPr>
        </p:nvSpPr>
        <p:spPr>
          <a:xfrm>
            <a:off x="5180012" y="457200"/>
            <a:ext cx="6172200" cy="5415271"/>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21DDBFD-061D-CA59-935F-9B2FEF871267}"/>
              </a:ext>
            </a:extLst>
          </p:cNvPr>
          <p:cNvSpPr>
            <a:spLocks noGrp="1"/>
          </p:cNvSpPr>
          <p:nvPr>
            <p:ph type="body" sz="half" idx="2"/>
          </p:nvPr>
        </p:nvSpPr>
        <p:spPr>
          <a:xfrm>
            <a:off x="839788" y="2057399"/>
            <a:ext cx="3932237" cy="38150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Slide Number Placeholder 5">
            <a:extLst>
              <a:ext uri="{FF2B5EF4-FFF2-40B4-BE49-F238E27FC236}">
                <a16:creationId xmlns:a16="http://schemas.microsoft.com/office/drawing/2014/main" id="{8557C351-0C4E-EE5E-D06E-8FC359F1A0D2}"/>
              </a:ext>
            </a:extLst>
          </p:cNvPr>
          <p:cNvSpPr>
            <a:spLocks noGrp="1"/>
          </p:cNvSpPr>
          <p:nvPr>
            <p:ph type="sldNum" sz="quarter" idx="4"/>
          </p:nvPr>
        </p:nvSpPr>
        <p:spPr>
          <a:xfrm>
            <a:off x="11473337" y="5507347"/>
            <a:ext cx="58518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46A08C2-F1AA-406A-B85D-C4BBE3739B51}" type="slidenum">
              <a:rPr lang="en-US" smtClean="0"/>
              <a:t>‹#›</a:t>
            </a:fld>
            <a:endParaRPr lang="en-US"/>
          </a:p>
        </p:txBody>
      </p:sp>
    </p:spTree>
    <p:extLst>
      <p:ext uri="{BB962C8B-B14F-4D97-AF65-F5344CB8AC3E}">
        <p14:creationId xmlns:p14="http://schemas.microsoft.com/office/powerpoint/2010/main" val="3923545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13" Type="http://schemas.openxmlformats.org/officeDocument/2006/relationships/image" Target="../media/image1.png"/><Relationship Id="rId3" Type="http://schemas.openxmlformats.org/officeDocument/2006/relationships/slideLayout" Target="../slideLayouts/slideLayout12.xml"/><Relationship Id="rId7" Type="http://schemas.openxmlformats.org/officeDocument/2006/relationships/slideLayout" Target="../slideLayouts/slideLayout16.xml"/><Relationship Id="rId12" Type="http://schemas.openxmlformats.org/officeDocument/2006/relationships/theme" Target="../theme/theme2.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5" Type="http://schemas.openxmlformats.org/officeDocument/2006/relationships/slideLayout" Target="../slideLayouts/slideLayout14.xml"/><Relationship Id="rId10" Type="http://schemas.openxmlformats.org/officeDocument/2006/relationships/slideLayout" Target="../slideLayouts/slideLayout19.xml"/><Relationship Id="rId4" Type="http://schemas.openxmlformats.org/officeDocument/2006/relationships/slideLayout" Target="../slideLayouts/slideLayout13.xml"/><Relationship Id="rId9" Type="http://schemas.openxmlformats.org/officeDocument/2006/relationships/slideLayout" Target="../slideLayouts/slideLayout18.xml"/><Relationship Id="rId14" Type="http://schemas.openxmlformats.org/officeDocument/2006/relationships/image" Target="../media/image2.png"/></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3.xml"/><Relationship Id="rId1"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20EC176-411C-A2C3-D9B2-E4B06EA71D7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DC700A13-E690-21D9-5EAF-B76F6F52E181}"/>
              </a:ext>
            </a:extLst>
          </p:cNvPr>
          <p:cNvSpPr>
            <a:spLocks noGrp="1"/>
          </p:cNvSpPr>
          <p:nvPr>
            <p:ph type="body" idx="1"/>
          </p:nvPr>
        </p:nvSpPr>
        <p:spPr>
          <a:xfrm>
            <a:off x="838200" y="1825625"/>
            <a:ext cx="10515600" cy="404684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15D78E90-514A-0A91-9E1B-E1790453E44A}"/>
              </a:ext>
            </a:extLst>
          </p:cNvPr>
          <p:cNvSpPr>
            <a:spLocks noGrp="1"/>
          </p:cNvSpPr>
          <p:nvPr>
            <p:ph type="sldNum" sz="quarter" idx="4"/>
          </p:nvPr>
        </p:nvSpPr>
        <p:spPr>
          <a:xfrm>
            <a:off x="11473337" y="5507347"/>
            <a:ext cx="58518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46A08C2-F1AA-406A-B85D-C4BBE3739B51}" type="slidenum">
              <a:rPr lang="en-US" smtClean="0"/>
              <a:t>‹#›</a:t>
            </a:fld>
            <a:endParaRPr lang="en-US"/>
          </a:p>
        </p:txBody>
      </p:sp>
      <p:pic>
        <p:nvPicPr>
          <p:cNvPr id="8" name="Picture 7" descr="Blue and white text with white text&#10;&#10;Description automatically generated">
            <a:extLst>
              <a:ext uri="{FF2B5EF4-FFF2-40B4-BE49-F238E27FC236}">
                <a16:creationId xmlns:a16="http://schemas.microsoft.com/office/drawing/2014/main" id="{9D42D173-801E-CD02-3D33-7ABC7469455D}"/>
              </a:ext>
            </a:extLst>
          </p:cNvPr>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71461" y="6029593"/>
            <a:ext cx="1800471" cy="801773"/>
          </a:xfrm>
          <a:prstGeom prst="rect">
            <a:avLst/>
          </a:prstGeom>
        </p:spPr>
      </p:pic>
      <p:cxnSp>
        <p:nvCxnSpPr>
          <p:cNvPr id="10" name="Straight Connector 9">
            <a:extLst>
              <a:ext uri="{FF2B5EF4-FFF2-40B4-BE49-F238E27FC236}">
                <a16:creationId xmlns:a16="http://schemas.microsoft.com/office/drawing/2014/main" id="{4985044C-2049-8A35-490E-C7C4C3A894CD}"/>
              </a:ext>
            </a:extLst>
          </p:cNvPr>
          <p:cNvCxnSpPr>
            <a:cxnSpLocks/>
          </p:cNvCxnSpPr>
          <p:nvPr userDrawn="1"/>
        </p:nvCxnSpPr>
        <p:spPr>
          <a:xfrm>
            <a:off x="0" y="5989910"/>
            <a:ext cx="12192000" cy="0"/>
          </a:xfrm>
          <a:prstGeom prst="line">
            <a:avLst/>
          </a:prstGeom>
          <a:ln w="28575">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8609C99E-F6B0-4990-00CF-1ECE6FD0F846}"/>
              </a:ext>
            </a:extLst>
          </p:cNvPr>
          <p:cNvSpPr txBox="1"/>
          <p:nvPr userDrawn="1"/>
        </p:nvSpPr>
        <p:spPr>
          <a:xfrm>
            <a:off x="10412083" y="6102855"/>
            <a:ext cx="1208442" cy="630942"/>
          </a:xfrm>
          <a:prstGeom prst="rect">
            <a:avLst/>
          </a:prstGeom>
          <a:noFill/>
        </p:spPr>
        <p:txBody>
          <a:bodyPr wrap="square">
            <a:spAutoFit/>
          </a:bodyPr>
          <a:lstStyle/>
          <a:p>
            <a:pPr algn="l"/>
            <a:r>
              <a:rPr lang="en-US" sz="700" dirty="0"/>
              <a:t>This material is based upon work supported by the National Science Foundation (NSF) under Grant #2315364.</a:t>
            </a:r>
          </a:p>
        </p:txBody>
      </p:sp>
      <p:pic>
        <p:nvPicPr>
          <p:cNvPr id="14" name="Picture 4">
            <a:extLst>
              <a:ext uri="{FF2B5EF4-FFF2-40B4-BE49-F238E27FC236}">
                <a16:creationId xmlns:a16="http://schemas.microsoft.com/office/drawing/2014/main" id="{A2903977-83CF-C2DC-7FD5-6A38C49012CA}"/>
              </a:ext>
            </a:extLst>
          </p:cNvPr>
          <p:cNvPicPr>
            <a:picLocks noChangeAspect="1" noChangeArrowheads="1"/>
          </p:cNvPicPr>
          <p:nvPr userDrawn="1"/>
        </p:nvPicPr>
        <p:blipFill>
          <a:blip r:embed="rId12">
            <a:extLst>
              <a:ext uri="{28A0092B-C50C-407E-A947-70E740481C1C}">
                <a14:useLocalDpi xmlns:a14="http://schemas.microsoft.com/office/drawing/2010/main" val="0"/>
              </a:ext>
            </a:extLst>
          </a:blip>
          <a:srcRect/>
          <a:stretch>
            <a:fillRect/>
          </a:stretch>
        </p:blipFill>
        <p:spPr bwMode="auto">
          <a:xfrm>
            <a:off x="11535303" y="6125739"/>
            <a:ext cx="523220" cy="5232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376338"/>
      </p:ext>
    </p:extLst>
  </p:cSld>
  <p:clrMap bg1="dk1" tx1="lt1" bg2="dk2" tx2="lt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ctr" defTabSz="914400" rtl="0" eaLnBrk="1" latinLnBrk="0" hangingPunct="1">
        <a:lnSpc>
          <a:spcPct val="90000"/>
        </a:lnSpc>
        <a:spcBef>
          <a:spcPct val="0"/>
        </a:spcBef>
        <a:buNone/>
        <a:defRPr sz="4400" kern="1200">
          <a:solidFill>
            <a:schemeClr val="accent2">
              <a:lumMod val="60000"/>
              <a:lumOff val="40000"/>
            </a:schemeClr>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9FD4472-6AF7-22CB-EC2A-F77A32B16D6D}"/>
              </a:ext>
            </a:extLst>
          </p:cNvPr>
          <p:cNvSpPr>
            <a:spLocks noGrp="1"/>
          </p:cNvSpPr>
          <p:nvPr>
            <p:ph type="title"/>
          </p:nvPr>
        </p:nvSpPr>
        <p:spPr>
          <a:xfrm>
            <a:off x="1673526" y="365125"/>
            <a:ext cx="10325816"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DB93662F-D65E-6605-0A94-AB5668B0D396}"/>
              </a:ext>
            </a:extLst>
          </p:cNvPr>
          <p:cNvSpPr>
            <a:spLocks noGrp="1"/>
          </p:cNvSpPr>
          <p:nvPr>
            <p:ph type="body" idx="1"/>
          </p:nvPr>
        </p:nvSpPr>
        <p:spPr>
          <a:xfrm>
            <a:off x="1673525" y="1825624"/>
            <a:ext cx="10325816" cy="458380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E99EE20E-B0EF-DA70-2CA5-2B856D138894}"/>
              </a:ext>
            </a:extLst>
          </p:cNvPr>
          <p:cNvCxnSpPr/>
          <p:nvPr userDrawn="1"/>
        </p:nvCxnSpPr>
        <p:spPr>
          <a:xfrm>
            <a:off x="1527142" y="0"/>
            <a:ext cx="0" cy="6858000"/>
          </a:xfrm>
          <a:prstGeom prst="line">
            <a:avLst/>
          </a:prstGeom>
          <a:ln w="28575">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pic>
        <p:nvPicPr>
          <p:cNvPr id="10" name="Picture 9" descr="Blue and white text with white text&#10;&#10;Description automatically generated">
            <a:extLst>
              <a:ext uri="{FF2B5EF4-FFF2-40B4-BE49-F238E27FC236}">
                <a16:creationId xmlns:a16="http://schemas.microsoft.com/office/drawing/2014/main" id="{B24FC204-9527-57C2-F065-A82A1A7273CF}"/>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24144" y="0"/>
            <a:ext cx="1460658" cy="650449"/>
          </a:xfrm>
          <a:prstGeom prst="rect">
            <a:avLst/>
          </a:prstGeom>
        </p:spPr>
      </p:pic>
      <p:sp>
        <p:nvSpPr>
          <p:cNvPr id="11" name="TextBox 10">
            <a:extLst>
              <a:ext uri="{FF2B5EF4-FFF2-40B4-BE49-F238E27FC236}">
                <a16:creationId xmlns:a16="http://schemas.microsoft.com/office/drawing/2014/main" id="{636215D7-7E5D-82BD-1504-2E431C7BE4DF}"/>
              </a:ext>
            </a:extLst>
          </p:cNvPr>
          <p:cNvSpPr txBox="1"/>
          <p:nvPr userDrawn="1"/>
        </p:nvSpPr>
        <p:spPr>
          <a:xfrm>
            <a:off x="0" y="6227058"/>
            <a:ext cx="1056886" cy="630942"/>
          </a:xfrm>
          <a:prstGeom prst="rect">
            <a:avLst/>
          </a:prstGeom>
          <a:noFill/>
        </p:spPr>
        <p:txBody>
          <a:bodyPr wrap="square">
            <a:spAutoFit/>
          </a:bodyPr>
          <a:lstStyle/>
          <a:p>
            <a:pPr algn="l"/>
            <a:r>
              <a:rPr lang="en-US" sz="700" dirty="0">
                <a:solidFill>
                  <a:schemeClr val="bg1"/>
                </a:solidFill>
              </a:rPr>
              <a:t>This material is based upon work supported by the National Science Foundation (NSF) under Grant #2315364.</a:t>
            </a:r>
          </a:p>
        </p:txBody>
      </p:sp>
      <p:pic>
        <p:nvPicPr>
          <p:cNvPr id="12" name="Picture 4">
            <a:extLst>
              <a:ext uri="{FF2B5EF4-FFF2-40B4-BE49-F238E27FC236}">
                <a16:creationId xmlns:a16="http://schemas.microsoft.com/office/drawing/2014/main" id="{DE53A735-E1E6-AFE0-8712-A411C8FEC32E}"/>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988631" y="6267745"/>
            <a:ext cx="496171" cy="496171"/>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5">
            <a:extLst>
              <a:ext uri="{FF2B5EF4-FFF2-40B4-BE49-F238E27FC236}">
                <a16:creationId xmlns:a16="http://schemas.microsoft.com/office/drawing/2014/main" id="{21DB5F9F-59E5-D04D-2636-3D3B2D7CFC20}"/>
              </a:ext>
            </a:extLst>
          </p:cNvPr>
          <p:cNvSpPr>
            <a:spLocks noGrp="1"/>
          </p:cNvSpPr>
          <p:nvPr>
            <p:ph type="sldNum" sz="quarter" idx="4"/>
          </p:nvPr>
        </p:nvSpPr>
        <p:spPr>
          <a:xfrm>
            <a:off x="9448800" y="6492875"/>
            <a:ext cx="2743200" cy="365125"/>
          </a:xfrm>
          <a:prstGeom prst="rect">
            <a:avLst/>
          </a:prstGeom>
        </p:spPr>
        <p:txBody>
          <a:bodyPr/>
          <a:lstStyle>
            <a:lvl1pPr algn="r">
              <a:defRPr sz="1200">
                <a:solidFill>
                  <a:schemeClr val="bg1"/>
                </a:solidFill>
              </a:defRPr>
            </a:lvl1pPr>
          </a:lstStyle>
          <a:p>
            <a:fld id="{C27B60B4-C234-47A5-AB8B-9F6E1143F3DA}" type="slidenum">
              <a:rPr lang="en-US" smtClean="0"/>
              <a:pPr/>
              <a:t>‹#›</a:t>
            </a:fld>
            <a:endParaRPr lang="en-US"/>
          </a:p>
        </p:txBody>
      </p:sp>
    </p:spTree>
    <p:extLst>
      <p:ext uri="{BB962C8B-B14F-4D97-AF65-F5344CB8AC3E}">
        <p14:creationId xmlns:p14="http://schemas.microsoft.com/office/powerpoint/2010/main" val="2059495678"/>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02" r:id="rId9"/>
    <p:sldLayoutId id="2147483703" r:id="rId10"/>
    <p:sldLayoutId id="2147483704"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400" kern="1200">
          <a:solidFill>
            <a:schemeClr val="accent2">
              <a:lumMod val="60000"/>
              <a:lumOff val="40000"/>
            </a:schemeClr>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8171A16-7BB2-0E62-4D8B-56C7015729C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4FDF98C5-A62B-FB5E-2D70-65B3098A7A5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descr="Blue and white text with white text&#10;&#10;Description automatically generated">
            <a:extLst>
              <a:ext uri="{FF2B5EF4-FFF2-40B4-BE49-F238E27FC236}">
                <a16:creationId xmlns:a16="http://schemas.microsoft.com/office/drawing/2014/main" id="{3A231B36-E8C6-4A9E-D46E-5800D7416D4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474309" y="106333"/>
            <a:ext cx="5243382" cy="2334943"/>
          </a:xfrm>
          <a:prstGeom prst="rect">
            <a:avLst/>
          </a:prstGeom>
        </p:spPr>
      </p:pic>
    </p:spTree>
    <p:extLst>
      <p:ext uri="{BB962C8B-B14F-4D97-AF65-F5344CB8AC3E}">
        <p14:creationId xmlns:p14="http://schemas.microsoft.com/office/powerpoint/2010/main" val="1018112164"/>
      </p:ext>
    </p:extLst>
  </p:cSld>
  <p:clrMap bg1="lt1" tx1="dk1" bg2="lt2" tx2="dk2" accent1="accent1" accent2="accent2" accent3="accent3" accent4="accent4" accent5="accent5" accent6="accent6" hlink="hlink" folHlink="folHlink"/>
  <p:sldLayoutIdLst>
    <p:sldLayoutId id="2147483671" r:id="rId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400" kern="1200">
          <a:solidFill>
            <a:schemeClr val="accent2">
              <a:lumMod val="60000"/>
              <a:lumOff val="40000"/>
            </a:schemeClr>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8.xml"/><Relationship Id="rId1" Type="http://schemas.openxmlformats.org/officeDocument/2006/relationships/slideLayout" Target="../slideLayouts/slideLayout11.xml"/><Relationship Id="rId6" Type="http://schemas.microsoft.com/office/2007/relationships/hdphoto" Target="../media/hdphoto5.wdp"/><Relationship Id="rId5" Type="http://schemas.openxmlformats.org/officeDocument/2006/relationships/image" Target="../media/image38.png"/><Relationship Id="rId4" Type="http://schemas.microsoft.com/office/2007/relationships/hdphoto" Target="../media/hdphoto4.wdp"/></Relationships>
</file>

<file path=ppt/slides/_rels/slide11.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1.jpeg"/><Relationship Id="rId2" Type="http://schemas.openxmlformats.org/officeDocument/2006/relationships/notesSlide" Target="../notesSlides/notesSlide9.xml"/><Relationship Id="rId1" Type="http://schemas.openxmlformats.org/officeDocument/2006/relationships/slideLayout" Target="../slideLayouts/slideLayout11.xml"/><Relationship Id="rId6" Type="http://schemas.microsoft.com/office/2007/relationships/hdphoto" Target="../media/hdphoto7.wdp"/><Relationship Id="rId5" Type="http://schemas.openxmlformats.org/officeDocument/2006/relationships/image" Target="../media/image40.png"/><Relationship Id="rId4" Type="http://schemas.microsoft.com/office/2007/relationships/hdphoto" Target="../media/hdphoto6.wdp"/></Relationships>
</file>

<file path=ppt/slides/_rels/slide12.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10.xml"/><Relationship Id="rId1" Type="http://schemas.openxmlformats.org/officeDocument/2006/relationships/slideLayout" Target="../slideLayouts/slideLayout11.xml"/><Relationship Id="rId4" Type="http://schemas.openxmlformats.org/officeDocument/2006/relationships/image" Target="../media/image43.jpg"/></Relationships>
</file>

<file path=ppt/slides/_rels/slide13.xml.rels><?xml version="1.0" encoding="UTF-8" standalone="yes"?>
<Relationships xmlns="http://schemas.openxmlformats.org/package/2006/relationships"><Relationship Id="rId8" Type="http://schemas.openxmlformats.org/officeDocument/2006/relationships/image" Target="../media/image47.jpg"/><Relationship Id="rId3" Type="http://schemas.openxmlformats.org/officeDocument/2006/relationships/image" Target="../media/image44.jpeg"/><Relationship Id="rId7" Type="http://schemas.openxmlformats.org/officeDocument/2006/relationships/image" Target="../media/image43.jpg"/><Relationship Id="rId2" Type="http://schemas.openxmlformats.org/officeDocument/2006/relationships/notesSlide" Target="../notesSlides/notesSlide11.xml"/><Relationship Id="rId1" Type="http://schemas.openxmlformats.org/officeDocument/2006/relationships/slideLayout" Target="../slideLayouts/slideLayout11.xml"/><Relationship Id="rId6" Type="http://schemas.openxmlformats.org/officeDocument/2006/relationships/image" Target="../media/image42.jpeg"/><Relationship Id="rId11" Type="http://schemas.openxmlformats.org/officeDocument/2006/relationships/image" Target="../media/image50.jpg"/><Relationship Id="rId5" Type="http://schemas.openxmlformats.org/officeDocument/2006/relationships/image" Target="../media/image46.jpg"/><Relationship Id="rId10" Type="http://schemas.openxmlformats.org/officeDocument/2006/relationships/image" Target="../media/image49.jpeg"/><Relationship Id="rId4" Type="http://schemas.openxmlformats.org/officeDocument/2006/relationships/image" Target="../media/image45.jpg"/><Relationship Id="rId9" Type="http://schemas.openxmlformats.org/officeDocument/2006/relationships/image" Target="../media/image48.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8" Type="http://schemas.openxmlformats.org/officeDocument/2006/relationships/image" Target="../media/image8.svg"/><Relationship Id="rId13" Type="http://schemas.openxmlformats.org/officeDocument/2006/relationships/image" Target="../media/image13.png"/><Relationship Id="rId18" Type="http://schemas.openxmlformats.org/officeDocument/2006/relationships/image" Target="../media/image18.svg"/><Relationship Id="rId3" Type="http://schemas.openxmlformats.org/officeDocument/2006/relationships/image" Target="../media/image4.png"/><Relationship Id="rId7" Type="http://schemas.openxmlformats.org/officeDocument/2006/relationships/image" Target="../media/image7.png"/><Relationship Id="rId12" Type="http://schemas.openxmlformats.org/officeDocument/2006/relationships/image" Target="../media/image12.svg"/><Relationship Id="rId17" Type="http://schemas.openxmlformats.org/officeDocument/2006/relationships/image" Target="../media/image17.png"/><Relationship Id="rId2" Type="http://schemas.openxmlformats.org/officeDocument/2006/relationships/notesSlide" Target="../notesSlides/notesSlide1.xml"/><Relationship Id="rId16" Type="http://schemas.openxmlformats.org/officeDocument/2006/relationships/image" Target="../media/image16.svg"/><Relationship Id="rId20" Type="http://schemas.openxmlformats.org/officeDocument/2006/relationships/image" Target="../media/image20.png"/><Relationship Id="rId1" Type="http://schemas.openxmlformats.org/officeDocument/2006/relationships/slideLayout" Target="../slideLayouts/slideLayout13.xml"/><Relationship Id="rId6" Type="http://schemas.microsoft.com/office/2007/relationships/hdphoto" Target="../media/hdphoto1.wdp"/><Relationship Id="rId11" Type="http://schemas.openxmlformats.org/officeDocument/2006/relationships/image" Target="../media/image11.png"/><Relationship Id="rId5" Type="http://schemas.openxmlformats.org/officeDocument/2006/relationships/image" Target="../media/image6.png"/><Relationship Id="rId15" Type="http://schemas.openxmlformats.org/officeDocument/2006/relationships/image" Target="../media/image15.png"/><Relationship Id="rId10" Type="http://schemas.openxmlformats.org/officeDocument/2006/relationships/image" Target="../media/image10.svg"/><Relationship Id="rId19" Type="http://schemas.openxmlformats.org/officeDocument/2006/relationships/image" Target="../media/image19.png"/><Relationship Id="rId4" Type="http://schemas.openxmlformats.org/officeDocument/2006/relationships/image" Target="../media/image5.png"/><Relationship Id="rId9" Type="http://schemas.openxmlformats.org/officeDocument/2006/relationships/image" Target="../media/image9.png"/><Relationship Id="rId14" Type="http://schemas.openxmlformats.org/officeDocument/2006/relationships/image" Target="../media/image14.svg"/></Relationships>
</file>

<file path=ppt/slides/_rels/slide4.xml.rels><?xml version="1.0" encoding="UTF-8" standalone="yes"?>
<Relationships xmlns="http://schemas.openxmlformats.org/package/2006/relationships"><Relationship Id="rId3" Type="http://schemas.openxmlformats.org/officeDocument/2006/relationships/image" Target="../media/image21.jpg"/><Relationship Id="rId7"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11.xml"/><Relationship Id="rId6" Type="http://schemas.openxmlformats.org/officeDocument/2006/relationships/image" Target="../media/image24.jpeg"/><Relationship Id="rId5" Type="http://schemas.openxmlformats.org/officeDocument/2006/relationships/image" Target="../media/image23.jpg"/><Relationship Id="rId4" Type="http://schemas.openxmlformats.org/officeDocument/2006/relationships/image" Target="../media/image22.jpg"/></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11.xml"/><Relationship Id="rId4" Type="http://schemas.openxmlformats.org/officeDocument/2006/relationships/image" Target="../media/image25.png"/></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11.xml"/><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png"/></Relationships>
</file>

<file path=ppt/slides/_rels/slide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xml"/><Relationship Id="rId1" Type="http://schemas.openxmlformats.org/officeDocument/2006/relationships/slideLayout" Target="../slideLayouts/slideLayout11.xml"/><Relationship Id="rId4" Type="http://schemas.microsoft.com/office/2007/relationships/hdphoto" Target="../media/hdphoto2.wdp"/></Relationships>
</file>

<file path=ppt/slides/_rels/slide8.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jpeg"/><Relationship Id="rId7" Type="http://schemas.openxmlformats.org/officeDocument/2006/relationships/image" Target="../media/image33.svg"/><Relationship Id="rId2" Type="http://schemas.openxmlformats.org/officeDocument/2006/relationships/notesSlide" Target="../notesSlides/notesSlide6.xml"/><Relationship Id="rId1" Type="http://schemas.openxmlformats.org/officeDocument/2006/relationships/slideLayout" Target="../slideLayouts/slideLayout11.xml"/><Relationship Id="rId6" Type="http://schemas.openxmlformats.org/officeDocument/2006/relationships/image" Target="../media/image32.png"/><Relationship Id="rId5" Type="http://schemas.openxmlformats.org/officeDocument/2006/relationships/image" Target="../media/image31.svg"/><Relationship Id="rId4" Type="http://schemas.openxmlformats.org/officeDocument/2006/relationships/image" Target="../media/image30.png"/><Relationship Id="rId9" Type="http://schemas.openxmlformats.org/officeDocument/2006/relationships/image" Target="../media/image35.svg"/></Relationships>
</file>

<file path=ppt/slides/_rels/slide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7.xml"/><Relationship Id="rId1" Type="http://schemas.openxmlformats.org/officeDocument/2006/relationships/slideLayout" Target="../slideLayouts/slideLayout11.xml"/><Relationship Id="rId4" Type="http://schemas.microsoft.com/office/2007/relationships/hdphoto" Target="../media/hdphoto3.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4FE82D-2D54-2846-6FF4-A5DD2D6C08E1}"/>
              </a:ext>
            </a:extLst>
          </p:cNvPr>
          <p:cNvSpPr>
            <a:spLocks noGrp="1"/>
          </p:cNvSpPr>
          <p:nvPr>
            <p:ph type="ctrTitle"/>
          </p:nvPr>
        </p:nvSpPr>
        <p:spPr>
          <a:xfrm>
            <a:off x="1533832" y="3017994"/>
            <a:ext cx="9134168" cy="1776136"/>
          </a:xfrm>
        </p:spPr>
        <p:txBody>
          <a:bodyPr/>
          <a:lstStyle/>
          <a:p>
            <a:r>
              <a:rPr lang="en-US" dirty="0"/>
              <a:t>The Earth’s Varying Climates</a:t>
            </a:r>
          </a:p>
        </p:txBody>
      </p:sp>
      <p:sp>
        <p:nvSpPr>
          <p:cNvPr id="4" name="Subtitle 3">
            <a:extLst>
              <a:ext uri="{FF2B5EF4-FFF2-40B4-BE49-F238E27FC236}">
                <a16:creationId xmlns:a16="http://schemas.microsoft.com/office/drawing/2014/main" id="{9CC2E682-ED8A-035A-1AFF-3E8BC259C2D7}"/>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32156587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54B090-AFE0-6743-A72A-226CDC7F8388}"/>
              </a:ext>
            </a:extLst>
          </p:cNvPr>
          <p:cNvSpPr>
            <a:spLocks noGrp="1"/>
          </p:cNvSpPr>
          <p:nvPr>
            <p:ph type="title"/>
          </p:nvPr>
        </p:nvSpPr>
        <p:spPr>
          <a:xfrm>
            <a:off x="1663693" y="-191907"/>
            <a:ext cx="10325816" cy="1325563"/>
          </a:xfrm>
        </p:spPr>
        <p:txBody>
          <a:bodyPr>
            <a:normAutofit/>
          </a:bodyPr>
          <a:lstStyle/>
          <a:p>
            <a:pPr algn="ctr"/>
            <a:r>
              <a:rPr lang="en-US" sz="4000" dirty="0"/>
              <a:t>Creating Local Climates</a:t>
            </a:r>
          </a:p>
        </p:txBody>
      </p:sp>
      <p:sp>
        <p:nvSpPr>
          <p:cNvPr id="16" name="Content Placeholder 15">
            <a:extLst>
              <a:ext uri="{FF2B5EF4-FFF2-40B4-BE49-F238E27FC236}">
                <a16:creationId xmlns:a16="http://schemas.microsoft.com/office/drawing/2014/main" id="{F032D336-4604-36B3-1640-95194F9E01E9}"/>
              </a:ext>
            </a:extLst>
          </p:cNvPr>
          <p:cNvSpPr>
            <a:spLocks noGrp="1"/>
          </p:cNvSpPr>
          <p:nvPr>
            <p:ph idx="1"/>
          </p:nvPr>
        </p:nvSpPr>
        <p:spPr>
          <a:xfrm>
            <a:off x="1663693" y="999448"/>
            <a:ext cx="10325816" cy="4583801"/>
          </a:xfrm>
        </p:spPr>
        <p:txBody>
          <a:bodyPr/>
          <a:lstStyle/>
          <a:p>
            <a:pPr marL="0" indent="0">
              <a:buNone/>
            </a:pPr>
            <a:r>
              <a:rPr lang="en-US" sz="3200" dirty="0"/>
              <a:t>Land Cover</a:t>
            </a:r>
          </a:p>
          <a:p>
            <a:pPr lvl="1"/>
            <a:r>
              <a:rPr lang="en-US" sz="2800" dirty="0"/>
              <a:t>Surfaces retain and reflect heat differently</a:t>
            </a:r>
          </a:p>
          <a:p>
            <a:pPr lvl="1"/>
            <a:r>
              <a:rPr lang="en-US" sz="2800" dirty="0"/>
              <a:t>Urban areas retain heat well, creating a </a:t>
            </a:r>
            <a:r>
              <a:rPr lang="en-US" sz="2800" dirty="0">
                <a:solidFill>
                  <a:schemeClr val="accent2">
                    <a:lumMod val="40000"/>
                    <a:lumOff val="60000"/>
                  </a:schemeClr>
                </a:solidFill>
              </a:rPr>
              <a:t>warmer climate</a:t>
            </a:r>
          </a:p>
          <a:p>
            <a:pPr lvl="1"/>
            <a:r>
              <a:rPr lang="en-US" sz="2800" dirty="0"/>
              <a:t>Vegetated and rural areas release heat well, creating a </a:t>
            </a:r>
            <a:r>
              <a:rPr lang="en-US" sz="2800" dirty="0">
                <a:solidFill>
                  <a:schemeClr val="accent2">
                    <a:lumMod val="40000"/>
                    <a:lumOff val="60000"/>
                  </a:schemeClr>
                </a:solidFill>
              </a:rPr>
              <a:t>cooler climate</a:t>
            </a:r>
          </a:p>
        </p:txBody>
      </p:sp>
      <p:pic>
        <p:nvPicPr>
          <p:cNvPr id="3076" name="Picture 4" descr="Forest Images | Free HD Backgrounds, PNGs, Vectors &amp; Templates - rawpixel">
            <a:extLst>
              <a:ext uri="{FF2B5EF4-FFF2-40B4-BE49-F238E27FC236}">
                <a16:creationId xmlns:a16="http://schemas.microsoft.com/office/drawing/2014/main" id="{D957353F-74B5-B65F-D87A-5DB74DB5C583}"/>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5814" l="2200" r="97900">
                        <a14:foregroundMark x1="9200" y1="58140" x2="9200" y2="58140"/>
                        <a14:foregroundMark x1="6200" y1="65116" x2="6200" y2="65116"/>
                        <a14:foregroundMark x1="4400" y1="76047" x2="4400" y2="76047"/>
                        <a14:foregroundMark x1="3800" y1="86744" x2="3800" y2="86744"/>
                        <a14:foregroundMark x1="2200" y1="95814" x2="2200" y2="95814"/>
                        <a14:foregroundMark x1="97900" y1="71628" x2="97900" y2="71628"/>
                      </a14:backgroundRemoval>
                    </a14:imgEffect>
                  </a14:imgLayer>
                </a14:imgProps>
              </a:ext>
              <a:ext uri="{28A0092B-C50C-407E-A947-70E740481C1C}">
                <a14:useLocalDpi xmlns:a14="http://schemas.microsoft.com/office/drawing/2010/main" val="0"/>
              </a:ext>
            </a:extLst>
          </a:blip>
          <a:srcRect/>
          <a:stretch>
            <a:fillRect/>
          </a:stretch>
        </p:blipFill>
        <p:spPr bwMode="auto">
          <a:xfrm>
            <a:off x="6096000" y="3311001"/>
            <a:ext cx="6096000" cy="3546999"/>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A8EA9366-463B-C2A7-2300-34C91A3B633D}"/>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9496" b="98220" l="2038" r="97283">
                        <a14:foregroundMark x1="27717" y1="42433" x2="27717" y2="42433"/>
                        <a14:foregroundMark x1="26359" y1="78042" x2="26359" y2="78042"/>
                        <a14:foregroundMark x1="10054" y1="54006" x2="10054" y2="54006"/>
                        <a14:foregroundMark x1="5435" y1="51039" x2="5435" y2="51039"/>
                        <a14:foregroundMark x1="5571" y1="45401" x2="5571" y2="45401"/>
                        <a14:foregroundMark x1="5435" y1="67953" x2="5435" y2="67953"/>
                        <a14:foregroundMark x1="2989" y1="71513" x2="2989" y2="71513"/>
                        <a14:foregroundMark x1="4891" y1="84866" x2="4891" y2="84866"/>
                        <a14:foregroundMark x1="2717" y1="93472" x2="2717" y2="93472"/>
                        <a14:foregroundMark x1="12636" y1="86053" x2="12636" y2="86053"/>
                        <a14:foregroundMark x1="4212" y1="80415" x2="4212" y2="80415"/>
                        <a14:foregroundMark x1="12636" y1="72107" x2="12636" y2="72107"/>
                        <a14:foregroundMark x1="11821" y1="84273" x2="11821" y2="84273"/>
                        <a14:foregroundMark x1="12228" y1="97329" x2="12228" y2="97329"/>
                        <a14:foregroundMark x1="25679" y1="95549" x2="25679" y2="95549"/>
                        <a14:foregroundMark x1="74457" y1="69139" x2="74457" y2="69139"/>
                        <a14:foregroundMark x1="74457" y1="69436" x2="74457" y2="69436"/>
                        <a14:foregroundMark x1="73641" y1="74777" x2="73641" y2="74777"/>
                        <a14:foregroundMark x1="76087" y1="70030" x2="76087" y2="70030"/>
                        <a14:foregroundMark x1="75951" y1="68843" x2="75951" y2="68843"/>
                        <a14:foregroundMark x1="76902" y1="68546" x2="76902" y2="68546"/>
                        <a14:foregroundMark x1="79076" y1="68546" x2="79076" y2="68546"/>
                        <a14:foregroundMark x1="80707" y1="68546" x2="80707" y2="68546"/>
                        <a14:foregroundMark x1="78397" y1="68546" x2="78397" y2="68546"/>
                        <a14:foregroundMark x1="74049" y1="70623" x2="74049" y2="70623"/>
                        <a14:foregroundMark x1="42391" y1="43323" x2="42391" y2="43323"/>
                        <a14:foregroundMark x1="42255" y1="41840" x2="42255" y2="41840"/>
                        <a14:foregroundMark x1="41304" y1="43027" x2="41304" y2="43027"/>
                        <a14:foregroundMark x1="89810" y1="86944" x2="89810" y2="86944"/>
                        <a14:foregroundMark x1="41304" y1="41543" x2="41304" y2="41543"/>
                        <a14:foregroundMark x1="40897" y1="42433" x2="40897" y2="42433"/>
                        <a14:foregroundMark x1="41304" y1="41840" x2="41304" y2="41840"/>
                        <a14:foregroundMark x1="93207" y1="82789" x2="93207" y2="82789"/>
                        <a14:foregroundMark x1="97554" y1="89318" x2="97554" y2="89318"/>
                        <a14:foregroundMark x1="41168" y1="98220" x2="41168" y2="98220"/>
                        <a14:foregroundMark x1="2038" y1="65579" x2="2038" y2="65579"/>
                        <a14:foregroundMark x1="31929" y1="73887" x2="31929" y2="73887"/>
                        <a14:foregroundMark x1="31386" y1="76558" x2="31386" y2="76558"/>
                        <a14:backgroundMark x1="31114" y1="75668" x2="31114" y2="75668"/>
                      </a14:backgroundRemoval>
                    </a14:imgEffect>
                  </a14:imgLayer>
                </a14:imgProps>
              </a:ext>
            </a:extLst>
          </a:blip>
          <a:stretch>
            <a:fillRect/>
          </a:stretch>
        </p:blipFill>
        <p:spPr>
          <a:xfrm>
            <a:off x="1547033" y="2690691"/>
            <a:ext cx="8314722" cy="4167309"/>
          </a:xfrm>
          <a:prstGeom prst="rect">
            <a:avLst/>
          </a:prstGeom>
        </p:spPr>
      </p:pic>
      <p:pic>
        <p:nvPicPr>
          <p:cNvPr id="7" name="Picture 4" descr="Forest Images | Free HD Backgrounds, PNGs, Vectors &amp; Templates - rawpixel">
            <a:extLst>
              <a:ext uri="{FF2B5EF4-FFF2-40B4-BE49-F238E27FC236}">
                <a16:creationId xmlns:a16="http://schemas.microsoft.com/office/drawing/2014/main" id="{08B1F141-A426-EFF0-0FDC-CE955590592A}"/>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5814" l="2200" r="97900">
                        <a14:foregroundMark x1="9200" y1="58140" x2="9200" y2="58140"/>
                        <a14:foregroundMark x1="6200" y1="65116" x2="6200" y2="65116"/>
                        <a14:foregroundMark x1="4400" y1="76047" x2="4400" y2="76047"/>
                        <a14:foregroundMark x1="3800" y1="86744" x2="3800" y2="86744"/>
                        <a14:foregroundMark x1="2200" y1="95814" x2="2200" y2="95814"/>
                        <a14:foregroundMark x1="97900" y1="71628" x2="97900" y2="71628"/>
                      </a14:backgroundRemoval>
                    </a14:imgEffect>
                  </a14:imgLayer>
                </a14:imgProps>
              </a:ext>
              <a:ext uri="{28A0092B-C50C-407E-A947-70E740481C1C}">
                <a14:useLocalDpi xmlns:a14="http://schemas.microsoft.com/office/drawing/2010/main" val="0"/>
              </a:ext>
            </a:extLst>
          </a:blip>
          <a:srcRect/>
          <a:stretch>
            <a:fillRect/>
          </a:stretch>
        </p:blipFill>
        <p:spPr bwMode="auto">
          <a:xfrm>
            <a:off x="8279990" y="4483511"/>
            <a:ext cx="2958281" cy="237449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B758ABEB-DE28-CAD1-0529-50BF10F33B7C}"/>
              </a:ext>
            </a:extLst>
          </p:cNvPr>
          <p:cNvSpPr txBox="1"/>
          <p:nvPr/>
        </p:nvSpPr>
        <p:spPr>
          <a:xfrm>
            <a:off x="78378" y="879566"/>
            <a:ext cx="1419496" cy="3600986"/>
          </a:xfrm>
          <a:prstGeom prst="rect">
            <a:avLst/>
          </a:prstGeom>
          <a:noFill/>
        </p:spPr>
        <p:txBody>
          <a:bodyPr wrap="square" rtlCol="0">
            <a:spAutoFit/>
          </a:bodyPr>
          <a:lstStyle/>
          <a:p>
            <a:pPr marL="174625" indent="-174625">
              <a:spcAft>
                <a:spcPts val="1200"/>
              </a:spcAft>
              <a:buClr>
                <a:schemeClr val="tx1">
                  <a:lumMod val="65000"/>
                  <a:lumOff val="35000"/>
                </a:schemeClr>
              </a:buClr>
              <a:buFont typeface="Calibri Light" panose="020F0302020204030204" pitchFamily="34" charset="0"/>
              <a:buChar char="˃"/>
            </a:pPr>
            <a:r>
              <a:rPr lang="en-US" sz="1400" dirty="0">
                <a:solidFill>
                  <a:schemeClr val="tx1">
                    <a:lumMod val="65000"/>
                    <a:lumOff val="35000"/>
                  </a:schemeClr>
                </a:solidFill>
              </a:rPr>
              <a:t>Learning objectives</a:t>
            </a:r>
          </a:p>
          <a:p>
            <a:pPr marL="174625" indent="-174625">
              <a:spcAft>
                <a:spcPts val="1200"/>
              </a:spcAft>
              <a:buClr>
                <a:schemeClr val="tx1">
                  <a:lumMod val="65000"/>
                  <a:lumOff val="35000"/>
                </a:schemeClr>
              </a:buClr>
              <a:buFont typeface="Calibri Light" panose="020F0302020204030204" pitchFamily="34" charset="0"/>
              <a:buChar char="˃"/>
            </a:pPr>
            <a:r>
              <a:rPr lang="en-US" sz="1400" dirty="0">
                <a:solidFill>
                  <a:schemeClr val="tx1">
                    <a:lumMod val="65000"/>
                    <a:lumOff val="35000"/>
                  </a:schemeClr>
                </a:solidFill>
              </a:rPr>
              <a:t>Weather vs climate</a:t>
            </a:r>
          </a:p>
          <a:p>
            <a:pPr marL="174625" indent="-174625">
              <a:spcAft>
                <a:spcPts val="1200"/>
              </a:spcAft>
              <a:buClr>
                <a:schemeClr val="tx1">
                  <a:lumMod val="65000"/>
                  <a:lumOff val="35000"/>
                </a:schemeClr>
              </a:buClr>
              <a:buFont typeface="Calibri Light" panose="020F0302020204030204" pitchFamily="34" charset="0"/>
              <a:buChar char="˃"/>
            </a:pPr>
            <a:r>
              <a:rPr lang="en-US" sz="1400" dirty="0">
                <a:solidFill>
                  <a:schemeClr val="tx1">
                    <a:lumMod val="65000"/>
                    <a:lumOff val="35000"/>
                  </a:schemeClr>
                </a:solidFill>
              </a:rPr>
              <a:t>The Earth’s spheres</a:t>
            </a:r>
          </a:p>
          <a:p>
            <a:pPr marL="174625" indent="-174625">
              <a:spcAft>
                <a:spcPts val="1200"/>
              </a:spcAft>
              <a:buClr>
                <a:schemeClr val="accent2">
                  <a:lumMod val="60000"/>
                  <a:lumOff val="40000"/>
                </a:schemeClr>
              </a:buClr>
              <a:buFont typeface="Calibri Light" panose="020F0302020204030204" pitchFamily="34" charset="0"/>
              <a:buChar char="˃"/>
            </a:pPr>
            <a:r>
              <a:rPr lang="en-US" sz="1400" dirty="0">
                <a:solidFill>
                  <a:schemeClr val="bg1"/>
                </a:solidFill>
              </a:rPr>
              <a:t>Creating local climates</a:t>
            </a:r>
          </a:p>
          <a:p>
            <a:pPr marL="174625" indent="-174625">
              <a:spcAft>
                <a:spcPts val="1200"/>
              </a:spcAft>
              <a:buClr>
                <a:schemeClr val="tx1">
                  <a:lumMod val="65000"/>
                  <a:lumOff val="35000"/>
                </a:schemeClr>
              </a:buClr>
              <a:buFont typeface="Calibri Light" panose="020F0302020204030204" pitchFamily="34" charset="0"/>
              <a:buChar char="˃"/>
            </a:pPr>
            <a:r>
              <a:rPr lang="en-US" sz="1400" dirty="0">
                <a:solidFill>
                  <a:schemeClr val="tx1">
                    <a:lumMod val="65000"/>
                    <a:lumOff val="35000"/>
                  </a:schemeClr>
                </a:solidFill>
              </a:rPr>
              <a:t>Where are organisms?</a:t>
            </a:r>
          </a:p>
          <a:p>
            <a:pPr>
              <a:spcAft>
                <a:spcPts val="1200"/>
              </a:spcAft>
            </a:pPr>
            <a:endParaRPr lang="en-US" sz="1400" dirty="0">
              <a:solidFill>
                <a:schemeClr val="bg1"/>
              </a:solidFill>
            </a:endParaRPr>
          </a:p>
          <a:p>
            <a:pPr marL="285750" indent="-285750">
              <a:spcAft>
                <a:spcPts val="1200"/>
              </a:spcAft>
              <a:buFont typeface="Calibri Light" panose="020F0302020204030204" pitchFamily="34" charset="0"/>
              <a:buChar char="˃"/>
            </a:pPr>
            <a:endParaRPr lang="en-US" sz="1400" dirty="0">
              <a:solidFill>
                <a:schemeClr val="bg1"/>
              </a:solidFill>
            </a:endParaRPr>
          </a:p>
        </p:txBody>
      </p:sp>
    </p:spTree>
    <p:extLst>
      <p:ext uri="{BB962C8B-B14F-4D97-AF65-F5344CB8AC3E}">
        <p14:creationId xmlns:p14="http://schemas.microsoft.com/office/powerpoint/2010/main" val="3290387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54B090-AFE0-6743-A72A-226CDC7F8388}"/>
              </a:ext>
            </a:extLst>
          </p:cNvPr>
          <p:cNvSpPr>
            <a:spLocks noGrp="1"/>
          </p:cNvSpPr>
          <p:nvPr>
            <p:ph type="title"/>
          </p:nvPr>
        </p:nvSpPr>
        <p:spPr>
          <a:xfrm>
            <a:off x="1663693" y="-191907"/>
            <a:ext cx="10325816" cy="1325563"/>
          </a:xfrm>
        </p:spPr>
        <p:txBody>
          <a:bodyPr>
            <a:normAutofit/>
          </a:bodyPr>
          <a:lstStyle/>
          <a:p>
            <a:pPr algn="ctr"/>
            <a:r>
              <a:rPr lang="en-US" sz="3600" dirty="0"/>
              <a:t>Distribution of Plants</a:t>
            </a:r>
          </a:p>
        </p:txBody>
      </p:sp>
      <p:sp>
        <p:nvSpPr>
          <p:cNvPr id="16" name="Content Placeholder 15">
            <a:extLst>
              <a:ext uri="{FF2B5EF4-FFF2-40B4-BE49-F238E27FC236}">
                <a16:creationId xmlns:a16="http://schemas.microsoft.com/office/drawing/2014/main" id="{F032D336-4604-36B3-1640-95194F9E01E9}"/>
              </a:ext>
            </a:extLst>
          </p:cNvPr>
          <p:cNvSpPr>
            <a:spLocks noGrp="1"/>
          </p:cNvSpPr>
          <p:nvPr>
            <p:ph idx="1"/>
          </p:nvPr>
        </p:nvSpPr>
        <p:spPr>
          <a:xfrm>
            <a:off x="1663693" y="785724"/>
            <a:ext cx="10325816" cy="4583801"/>
          </a:xfrm>
        </p:spPr>
        <p:txBody>
          <a:bodyPr/>
          <a:lstStyle/>
          <a:p>
            <a:pPr marL="0" indent="0" algn="ctr">
              <a:buNone/>
            </a:pPr>
            <a:r>
              <a:rPr lang="en-US" dirty="0"/>
              <a:t>Dependent on sunlight, humidity, temperature, soil, water availability</a:t>
            </a:r>
          </a:p>
        </p:txBody>
      </p:sp>
      <p:sp>
        <p:nvSpPr>
          <p:cNvPr id="5" name="TextBox 4">
            <a:extLst>
              <a:ext uri="{FF2B5EF4-FFF2-40B4-BE49-F238E27FC236}">
                <a16:creationId xmlns:a16="http://schemas.microsoft.com/office/drawing/2014/main" id="{B758ABEB-DE28-CAD1-0529-50BF10F33B7C}"/>
              </a:ext>
            </a:extLst>
          </p:cNvPr>
          <p:cNvSpPr txBox="1"/>
          <p:nvPr/>
        </p:nvSpPr>
        <p:spPr>
          <a:xfrm>
            <a:off x="78378" y="879566"/>
            <a:ext cx="1419496" cy="3600986"/>
          </a:xfrm>
          <a:prstGeom prst="rect">
            <a:avLst/>
          </a:prstGeom>
          <a:noFill/>
        </p:spPr>
        <p:txBody>
          <a:bodyPr wrap="square" rtlCol="0">
            <a:spAutoFit/>
          </a:bodyPr>
          <a:lstStyle/>
          <a:p>
            <a:pPr marL="174625" indent="-174625">
              <a:spcAft>
                <a:spcPts val="1200"/>
              </a:spcAft>
              <a:buClr>
                <a:schemeClr val="tx1">
                  <a:lumMod val="65000"/>
                  <a:lumOff val="35000"/>
                </a:schemeClr>
              </a:buClr>
              <a:buFont typeface="Calibri Light" panose="020F0302020204030204" pitchFamily="34" charset="0"/>
              <a:buChar char="˃"/>
            </a:pPr>
            <a:r>
              <a:rPr lang="en-US" sz="1400" dirty="0">
                <a:solidFill>
                  <a:schemeClr val="tx1">
                    <a:lumMod val="65000"/>
                    <a:lumOff val="35000"/>
                  </a:schemeClr>
                </a:solidFill>
              </a:rPr>
              <a:t>Learning objectives</a:t>
            </a:r>
          </a:p>
          <a:p>
            <a:pPr marL="174625" indent="-174625">
              <a:spcAft>
                <a:spcPts val="1200"/>
              </a:spcAft>
              <a:buClr>
                <a:schemeClr val="tx1">
                  <a:lumMod val="65000"/>
                  <a:lumOff val="35000"/>
                </a:schemeClr>
              </a:buClr>
              <a:buFont typeface="Calibri Light" panose="020F0302020204030204" pitchFamily="34" charset="0"/>
              <a:buChar char="˃"/>
            </a:pPr>
            <a:r>
              <a:rPr lang="en-US" sz="1400" dirty="0">
                <a:solidFill>
                  <a:schemeClr val="tx1">
                    <a:lumMod val="65000"/>
                    <a:lumOff val="35000"/>
                  </a:schemeClr>
                </a:solidFill>
              </a:rPr>
              <a:t>Weather vs climate</a:t>
            </a:r>
          </a:p>
          <a:p>
            <a:pPr marL="174625" indent="-174625">
              <a:spcAft>
                <a:spcPts val="1200"/>
              </a:spcAft>
              <a:buClr>
                <a:schemeClr val="tx1">
                  <a:lumMod val="65000"/>
                  <a:lumOff val="35000"/>
                </a:schemeClr>
              </a:buClr>
              <a:buFont typeface="Calibri Light" panose="020F0302020204030204" pitchFamily="34" charset="0"/>
              <a:buChar char="˃"/>
            </a:pPr>
            <a:r>
              <a:rPr lang="en-US" sz="1400" dirty="0">
                <a:solidFill>
                  <a:schemeClr val="tx1">
                    <a:lumMod val="65000"/>
                    <a:lumOff val="35000"/>
                  </a:schemeClr>
                </a:solidFill>
              </a:rPr>
              <a:t>The Earth’s spheres</a:t>
            </a:r>
          </a:p>
          <a:p>
            <a:pPr marL="174625" indent="-174625">
              <a:spcAft>
                <a:spcPts val="1200"/>
              </a:spcAft>
              <a:buClr>
                <a:schemeClr val="tx1">
                  <a:lumMod val="65000"/>
                  <a:lumOff val="35000"/>
                </a:schemeClr>
              </a:buClr>
              <a:buFont typeface="Calibri Light" panose="020F0302020204030204" pitchFamily="34" charset="0"/>
              <a:buChar char="˃"/>
            </a:pPr>
            <a:r>
              <a:rPr lang="en-US" sz="1400" dirty="0">
                <a:solidFill>
                  <a:schemeClr val="tx1">
                    <a:lumMod val="65000"/>
                    <a:lumOff val="35000"/>
                  </a:schemeClr>
                </a:solidFill>
              </a:rPr>
              <a:t>Creating local climates</a:t>
            </a:r>
          </a:p>
          <a:p>
            <a:pPr marL="174625" indent="-174625">
              <a:spcAft>
                <a:spcPts val="1200"/>
              </a:spcAft>
              <a:buClr>
                <a:schemeClr val="accent2">
                  <a:lumMod val="60000"/>
                  <a:lumOff val="40000"/>
                </a:schemeClr>
              </a:buClr>
              <a:buFont typeface="Calibri Light" panose="020F0302020204030204" pitchFamily="34" charset="0"/>
              <a:buChar char="˃"/>
            </a:pPr>
            <a:r>
              <a:rPr lang="en-US" sz="1400" dirty="0">
                <a:solidFill>
                  <a:schemeClr val="bg1"/>
                </a:solidFill>
              </a:rPr>
              <a:t>Where are organisms?</a:t>
            </a:r>
          </a:p>
          <a:p>
            <a:pPr>
              <a:spcAft>
                <a:spcPts val="1200"/>
              </a:spcAft>
            </a:pPr>
            <a:endParaRPr lang="en-US" sz="1400" dirty="0">
              <a:solidFill>
                <a:schemeClr val="bg1"/>
              </a:solidFill>
            </a:endParaRPr>
          </a:p>
          <a:p>
            <a:pPr marL="285750" indent="-285750">
              <a:spcAft>
                <a:spcPts val="1200"/>
              </a:spcAft>
              <a:buFont typeface="Calibri Light" panose="020F0302020204030204" pitchFamily="34" charset="0"/>
              <a:buChar char="˃"/>
            </a:pPr>
            <a:endParaRPr lang="en-US" sz="1400" dirty="0">
              <a:solidFill>
                <a:schemeClr val="bg1"/>
              </a:solidFill>
            </a:endParaRPr>
          </a:p>
        </p:txBody>
      </p:sp>
      <p:sp>
        <p:nvSpPr>
          <p:cNvPr id="4" name="TextBox 3">
            <a:extLst>
              <a:ext uri="{FF2B5EF4-FFF2-40B4-BE49-F238E27FC236}">
                <a16:creationId xmlns:a16="http://schemas.microsoft.com/office/drawing/2014/main" id="{F82A852C-CDFF-91BB-772B-93B65BE1C374}"/>
              </a:ext>
            </a:extLst>
          </p:cNvPr>
          <p:cNvSpPr txBox="1"/>
          <p:nvPr/>
        </p:nvSpPr>
        <p:spPr>
          <a:xfrm>
            <a:off x="2092193" y="4795897"/>
            <a:ext cx="4365459" cy="2062103"/>
          </a:xfrm>
          <a:prstGeom prst="rect">
            <a:avLst/>
          </a:prstGeom>
          <a:noFill/>
        </p:spPr>
        <p:txBody>
          <a:bodyPr wrap="square" rtlCol="0">
            <a:spAutoFit/>
          </a:bodyPr>
          <a:lstStyle/>
          <a:p>
            <a:r>
              <a:rPr lang="en-US" sz="2000" dirty="0">
                <a:solidFill>
                  <a:schemeClr val="accent2">
                    <a:lumMod val="40000"/>
                    <a:lumOff val="60000"/>
                  </a:schemeClr>
                </a:solidFill>
              </a:rPr>
              <a:t>Broadleaf Trees</a:t>
            </a:r>
          </a:p>
          <a:p>
            <a:pPr marL="342900" indent="-342900">
              <a:buFont typeface="Arial" panose="020B0604020202020204" pitchFamily="34" charset="0"/>
              <a:buChar char="•"/>
            </a:pPr>
            <a:r>
              <a:rPr lang="en-US" dirty="0">
                <a:solidFill>
                  <a:schemeClr val="bg1"/>
                </a:solidFill>
              </a:rPr>
              <a:t>Wide, flat leaves</a:t>
            </a:r>
          </a:p>
          <a:p>
            <a:pPr marL="342900" indent="-342900">
              <a:buFont typeface="Arial" panose="020B0604020202020204" pitchFamily="34" charset="0"/>
              <a:buChar char="•"/>
            </a:pPr>
            <a:r>
              <a:rPr lang="en-US" dirty="0">
                <a:solidFill>
                  <a:schemeClr val="bg1"/>
                </a:solidFill>
              </a:rPr>
              <a:t>Lose leaves in colder and/or drier weather</a:t>
            </a:r>
          </a:p>
          <a:p>
            <a:pPr marL="342900" indent="-342900">
              <a:buFont typeface="Arial" panose="020B0604020202020204" pitchFamily="34" charset="0"/>
              <a:buChar char="•"/>
            </a:pPr>
            <a:r>
              <a:rPr lang="en-US" dirty="0">
                <a:solidFill>
                  <a:schemeClr val="bg1"/>
                </a:solidFill>
              </a:rPr>
              <a:t>Occur in areas where there are enough nutrients, sunlight, and water to produce new leaves every spring</a:t>
            </a:r>
          </a:p>
        </p:txBody>
      </p:sp>
      <p:sp>
        <p:nvSpPr>
          <p:cNvPr id="6" name="TextBox 5">
            <a:extLst>
              <a:ext uri="{FF2B5EF4-FFF2-40B4-BE49-F238E27FC236}">
                <a16:creationId xmlns:a16="http://schemas.microsoft.com/office/drawing/2014/main" id="{4BE625D7-7B82-C8BA-686B-1550585E3426}"/>
              </a:ext>
            </a:extLst>
          </p:cNvPr>
          <p:cNvSpPr txBox="1"/>
          <p:nvPr/>
        </p:nvSpPr>
        <p:spPr>
          <a:xfrm>
            <a:off x="8389801" y="4917851"/>
            <a:ext cx="3989789" cy="1785104"/>
          </a:xfrm>
          <a:prstGeom prst="rect">
            <a:avLst/>
          </a:prstGeom>
          <a:noFill/>
        </p:spPr>
        <p:txBody>
          <a:bodyPr wrap="square" rtlCol="0">
            <a:spAutoFit/>
          </a:bodyPr>
          <a:lstStyle/>
          <a:p>
            <a:r>
              <a:rPr lang="en-US" sz="2000" dirty="0">
                <a:solidFill>
                  <a:schemeClr val="accent2">
                    <a:lumMod val="40000"/>
                    <a:lumOff val="60000"/>
                  </a:schemeClr>
                </a:solidFill>
              </a:rPr>
              <a:t>Needleleaf Trees</a:t>
            </a:r>
          </a:p>
          <a:p>
            <a:pPr marL="342900" indent="-342900">
              <a:buFont typeface="Arial" panose="020B0604020202020204" pitchFamily="34" charset="0"/>
              <a:buChar char="•"/>
            </a:pPr>
            <a:r>
              <a:rPr lang="en-US" dirty="0">
                <a:solidFill>
                  <a:schemeClr val="bg1"/>
                </a:solidFill>
              </a:rPr>
              <a:t>Thin leaves (needles) that retain moisture and are resistant to wind</a:t>
            </a:r>
          </a:p>
          <a:p>
            <a:pPr marL="342900" indent="-342900">
              <a:buFont typeface="Arial" panose="020B0604020202020204" pitchFamily="34" charset="0"/>
              <a:buChar char="•"/>
            </a:pPr>
            <a:r>
              <a:rPr lang="en-US" dirty="0">
                <a:solidFill>
                  <a:schemeClr val="bg1"/>
                </a:solidFill>
              </a:rPr>
              <a:t>Do not fall seasonally, capture sunlight all year</a:t>
            </a:r>
          </a:p>
          <a:p>
            <a:pPr marL="342900" indent="-342900">
              <a:buFont typeface="Arial" panose="020B0604020202020204" pitchFamily="34" charset="0"/>
              <a:buChar char="•"/>
            </a:pPr>
            <a:r>
              <a:rPr lang="en-US" dirty="0">
                <a:solidFill>
                  <a:schemeClr val="bg1"/>
                </a:solidFill>
              </a:rPr>
              <a:t>Occur in colder, drier areas</a:t>
            </a:r>
          </a:p>
        </p:txBody>
      </p:sp>
      <p:pic>
        <p:nvPicPr>
          <p:cNvPr id="1030" name="Picture 6" descr="Acorn Leaf Png - Oak Tree Leaves Png, Transparent Png | Acorn leaf, Leaves,  Leaf photography">
            <a:extLst>
              <a:ext uri="{FF2B5EF4-FFF2-40B4-BE49-F238E27FC236}">
                <a16:creationId xmlns:a16="http://schemas.microsoft.com/office/drawing/2014/main" id="{9F54F7E0-D3EA-AAF6-9911-CD03FA1689F8}"/>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5116" b="94595" l="4762" r="96190">
                        <a14:foregroundMark x1="6429" y1="91216" x2="6429" y2="91216"/>
                        <a14:foregroundMark x1="9881" y1="89575" x2="9881" y2="89575"/>
                        <a14:foregroundMark x1="4762" y1="94691" x2="4762" y2="94691"/>
                        <a14:foregroundMark x1="92381" y1="33880" x2="92381" y2="33880"/>
                        <a14:foregroundMark x1="82024" y1="6757" x2="82024" y2="6757"/>
                        <a14:foregroundMark x1="72857" y1="6081" x2="72857" y2="6081"/>
                        <a14:foregroundMark x1="82619" y1="5405" x2="82619" y2="5405"/>
                        <a14:foregroundMark x1="73333" y1="5116" x2="73333" y2="5116"/>
                        <a14:foregroundMark x1="96190" y1="30405" x2="96190" y2="30405"/>
                      </a14:backgroundRemoval>
                    </a14:imgEffect>
                  </a14:imgLayer>
                </a14:imgProps>
              </a:ext>
              <a:ext uri="{28A0092B-C50C-407E-A947-70E740481C1C}">
                <a14:useLocalDpi xmlns:a14="http://schemas.microsoft.com/office/drawing/2010/main" val="0"/>
              </a:ext>
            </a:extLst>
          </a:blip>
          <a:srcRect/>
          <a:stretch>
            <a:fillRect/>
          </a:stretch>
        </p:blipFill>
        <p:spPr bwMode="auto">
          <a:xfrm>
            <a:off x="1526796" y="2741614"/>
            <a:ext cx="1871773" cy="2308324"/>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Pine Leaves PNG Transparent Images Free Download | Vector Files | Pngtree">
            <a:extLst>
              <a:ext uri="{FF2B5EF4-FFF2-40B4-BE49-F238E27FC236}">
                <a16:creationId xmlns:a16="http://schemas.microsoft.com/office/drawing/2014/main" id="{59AC6C35-7205-4C4F-6E77-072076018196}"/>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10000" b="90000" l="10000" r="90833">
                        <a14:foregroundMark x1="90833" y1="60278" x2="90833" y2="60278"/>
                        <a14:foregroundMark x1="43611" y1="39167" x2="43611" y2="39167"/>
                        <a14:foregroundMark x1="40556" y1="42778" x2="40556" y2="42778"/>
                        <a14:foregroundMark x1="41111" y1="41389" x2="41111" y2="41389"/>
                        <a14:foregroundMark x1="23611" y1="56667" x2="23611" y2="56667"/>
                        <a14:foregroundMark x1="22778" y1="56667" x2="22778" y2="56667"/>
                        <a14:foregroundMark x1="21667" y1="56667" x2="27778" y2="56667"/>
                      </a14:backgroundRemoval>
                    </a14:imgEffect>
                  </a14:imgLayer>
                </a14:imgProps>
              </a:ext>
              <a:ext uri="{28A0092B-C50C-407E-A947-70E740481C1C}">
                <a14:useLocalDpi xmlns:a14="http://schemas.microsoft.com/office/drawing/2010/main" val="0"/>
              </a:ext>
            </a:extLst>
          </a:blip>
          <a:srcRect/>
          <a:stretch>
            <a:fillRect/>
          </a:stretch>
        </p:blipFill>
        <p:spPr bwMode="auto">
          <a:xfrm rot="13830024">
            <a:off x="9232075" y="2375403"/>
            <a:ext cx="3723548" cy="3723548"/>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CEC Atlas Map">
            <a:extLst>
              <a:ext uri="{FF2B5EF4-FFF2-40B4-BE49-F238E27FC236}">
                <a16:creationId xmlns:a16="http://schemas.microsoft.com/office/drawing/2014/main" id="{A55A0756-6EBB-369E-31E3-91B0B452688B}"/>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5370" t="11617" r="11631" b="10066"/>
          <a:stretch/>
        </p:blipFill>
        <p:spPr bwMode="auto">
          <a:xfrm>
            <a:off x="4235634" y="1388176"/>
            <a:ext cx="4071257" cy="3841562"/>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Arrow Connector 8">
            <a:extLst>
              <a:ext uri="{FF2B5EF4-FFF2-40B4-BE49-F238E27FC236}">
                <a16:creationId xmlns:a16="http://schemas.microsoft.com/office/drawing/2014/main" id="{A9CF1097-EDB8-CA92-8257-BD8EDB1F1C5D}"/>
              </a:ext>
            </a:extLst>
          </p:cNvPr>
          <p:cNvCxnSpPr>
            <a:cxnSpLocks/>
          </p:cNvCxnSpPr>
          <p:nvPr/>
        </p:nvCxnSpPr>
        <p:spPr>
          <a:xfrm flipV="1">
            <a:off x="3845553" y="3895776"/>
            <a:ext cx="3099533" cy="1081763"/>
          </a:xfrm>
          <a:prstGeom prst="straightConnector1">
            <a:avLst/>
          </a:prstGeom>
          <a:ln w="57150">
            <a:solidFill>
              <a:schemeClr val="bg1"/>
            </a:solidFill>
            <a:headEnd type="none" w="med" len="med"/>
            <a:tailEnd type="arrow" w="med" len="med"/>
          </a:ln>
          <a:effectLst>
            <a:glow rad="139700">
              <a:schemeClr val="tx1">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42583B73-876E-A89B-3A9D-85FE0F0CB6A0}"/>
              </a:ext>
            </a:extLst>
          </p:cNvPr>
          <p:cNvCxnSpPr/>
          <p:nvPr/>
        </p:nvCxnSpPr>
        <p:spPr>
          <a:xfrm flipH="1" flipV="1">
            <a:off x="6826601" y="3077624"/>
            <a:ext cx="2045256" cy="1899915"/>
          </a:xfrm>
          <a:prstGeom prst="straightConnector1">
            <a:avLst/>
          </a:prstGeom>
          <a:ln w="57150">
            <a:solidFill>
              <a:schemeClr val="bg1"/>
            </a:solidFill>
            <a:headEnd type="none" w="med" len="med"/>
            <a:tailEnd type="arrow" w="med" len="med"/>
          </a:ln>
          <a:effectLst>
            <a:glow rad="139700">
              <a:schemeClr val="tx1">
                <a:alpha val="40000"/>
              </a:schemeClr>
            </a:glo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151040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75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1030"/>
                                        </p:tgtEl>
                                        <p:attrNameLst>
                                          <p:attrName>style.visibility</p:attrName>
                                        </p:attrNameLst>
                                      </p:cBhvr>
                                      <p:to>
                                        <p:strVal val="visible"/>
                                      </p:to>
                                    </p:set>
                                    <p:animEffect transition="in" filter="fade">
                                      <p:cBhvr>
                                        <p:cTn id="10" dur="750"/>
                                        <p:tgtEl>
                                          <p:spTgt spid="1030"/>
                                        </p:tgtEl>
                                      </p:cBhvr>
                                    </p:animEffect>
                                  </p:childTnLst>
                                </p:cTn>
                              </p:par>
                            </p:childTnLst>
                          </p:cTn>
                        </p:par>
                        <p:par>
                          <p:cTn id="11" fill="hold">
                            <p:stCondLst>
                              <p:cond delay="750"/>
                            </p:stCondLst>
                            <p:childTnLst>
                              <p:par>
                                <p:cTn id="12" presetID="22" presetClass="entr" presetSubtype="4" fill="hold" nodeType="after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wipe(down)">
                                      <p:cBhvr>
                                        <p:cTn id="14" dur="1000"/>
                                        <p:tgtEl>
                                          <p:spTgt spid="9"/>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036"/>
                                        </p:tgtEl>
                                        <p:attrNameLst>
                                          <p:attrName>style.visibility</p:attrName>
                                        </p:attrNameLst>
                                      </p:cBhvr>
                                      <p:to>
                                        <p:strVal val="visible"/>
                                      </p:to>
                                    </p:set>
                                    <p:animEffect transition="in" filter="fade">
                                      <p:cBhvr>
                                        <p:cTn id="19" dur="750"/>
                                        <p:tgtEl>
                                          <p:spTgt spid="103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750"/>
                                        <p:tgtEl>
                                          <p:spTgt spid="6"/>
                                        </p:tgtEl>
                                      </p:cBhvr>
                                    </p:animEffect>
                                  </p:childTnLst>
                                </p:cTn>
                              </p:par>
                            </p:childTnLst>
                          </p:cTn>
                        </p:par>
                        <p:par>
                          <p:cTn id="23" fill="hold">
                            <p:stCondLst>
                              <p:cond delay="750"/>
                            </p:stCondLst>
                            <p:childTnLst>
                              <p:par>
                                <p:cTn id="24" presetID="22" presetClass="entr" presetSubtype="4" fill="hold" nodeType="after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wipe(down)">
                                      <p:cBhvr>
                                        <p:cTn id="26"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54B090-AFE0-6743-A72A-226CDC7F8388}"/>
              </a:ext>
            </a:extLst>
          </p:cNvPr>
          <p:cNvSpPr>
            <a:spLocks noGrp="1"/>
          </p:cNvSpPr>
          <p:nvPr>
            <p:ph type="title"/>
          </p:nvPr>
        </p:nvSpPr>
        <p:spPr>
          <a:xfrm>
            <a:off x="1663693" y="-191907"/>
            <a:ext cx="10325816" cy="1325563"/>
          </a:xfrm>
        </p:spPr>
        <p:txBody>
          <a:bodyPr>
            <a:normAutofit/>
          </a:bodyPr>
          <a:lstStyle/>
          <a:p>
            <a:pPr algn="ctr"/>
            <a:r>
              <a:rPr lang="en-US" sz="4000" dirty="0"/>
              <a:t>Distribution of Animals</a:t>
            </a:r>
          </a:p>
        </p:txBody>
      </p:sp>
      <p:sp>
        <p:nvSpPr>
          <p:cNvPr id="16" name="Content Placeholder 15">
            <a:extLst>
              <a:ext uri="{FF2B5EF4-FFF2-40B4-BE49-F238E27FC236}">
                <a16:creationId xmlns:a16="http://schemas.microsoft.com/office/drawing/2014/main" id="{F032D336-4604-36B3-1640-95194F9E01E9}"/>
              </a:ext>
            </a:extLst>
          </p:cNvPr>
          <p:cNvSpPr>
            <a:spLocks noGrp="1"/>
          </p:cNvSpPr>
          <p:nvPr>
            <p:ph idx="1"/>
          </p:nvPr>
        </p:nvSpPr>
        <p:spPr>
          <a:xfrm>
            <a:off x="1663693" y="879566"/>
            <a:ext cx="10325816" cy="4583801"/>
          </a:xfrm>
        </p:spPr>
        <p:txBody>
          <a:bodyPr>
            <a:normAutofit/>
          </a:bodyPr>
          <a:lstStyle/>
          <a:p>
            <a:pPr marL="0" indent="0">
              <a:buNone/>
            </a:pPr>
            <a:r>
              <a:rPr lang="en-US" dirty="0"/>
              <a:t>Bergmann’s rule</a:t>
            </a:r>
          </a:p>
          <a:p>
            <a:pPr lvl="1"/>
            <a:r>
              <a:rPr lang="en-US" dirty="0"/>
              <a:t>Climate affects distribution of organisms</a:t>
            </a:r>
          </a:p>
          <a:p>
            <a:pPr lvl="1"/>
            <a:r>
              <a:rPr lang="en-US" dirty="0"/>
              <a:t>Organisms living in colder climates are larger than organisms in warmer climates</a:t>
            </a:r>
            <a:endParaRPr lang="en-US" dirty="0">
              <a:solidFill>
                <a:schemeClr val="accent2">
                  <a:lumMod val="40000"/>
                  <a:lumOff val="60000"/>
                </a:schemeClr>
              </a:solidFill>
            </a:endParaRPr>
          </a:p>
        </p:txBody>
      </p:sp>
      <p:sp>
        <p:nvSpPr>
          <p:cNvPr id="5" name="TextBox 4">
            <a:extLst>
              <a:ext uri="{FF2B5EF4-FFF2-40B4-BE49-F238E27FC236}">
                <a16:creationId xmlns:a16="http://schemas.microsoft.com/office/drawing/2014/main" id="{B758ABEB-DE28-CAD1-0529-50BF10F33B7C}"/>
              </a:ext>
            </a:extLst>
          </p:cNvPr>
          <p:cNvSpPr txBox="1"/>
          <p:nvPr/>
        </p:nvSpPr>
        <p:spPr>
          <a:xfrm>
            <a:off x="78378" y="879566"/>
            <a:ext cx="1419496" cy="3600986"/>
          </a:xfrm>
          <a:prstGeom prst="rect">
            <a:avLst/>
          </a:prstGeom>
          <a:noFill/>
        </p:spPr>
        <p:txBody>
          <a:bodyPr wrap="square" rtlCol="0">
            <a:spAutoFit/>
          </a:bodyPr>
          <a:lstStyle/>
          <a:p>
            <a:pPr marL="174625" indent="-174625">
              <a:spcAft>
                <a:spcPts val="1200"/>
              </a:spcAft>
              <a:buClr>
                <a:schemeClr val="tx1">
                  <a:lumMod val="65000"/>
                  <a:lumOff val="35000"/>
                </a:schemeClr>
              </a:buClr>
              <a:buFont typeface="Calibri Light" panose="020F0302020204030204" pitchFamily="34" charset="0"/>
              <a:buChar char="˃"/>
            </a:pPr>
            <a:r>
              <a:rPr lang="en-US" sz="1400" dirty="0">
                <a:solidFill>
                  <a:schemeClr val="tx1">
                    <a:lumMod val="65000"/>
                    <a:lumOff val="35000"/>
                  </a:schemeClr>
                </a:solidFill>
              </a:rPr>
              <a:t>Learning objectives</a:t>
            </a:r>
          </a:p>
          <a:p>
            <a:pPr marL="174625" indent="-174625">
              <a:spcAft>
                <a:spcPts val="1200"/>
              </a:spcAft>
              <a:buClr>
                <a:schemeClr val="tx1">
                  <a:lumMod val="65000"/>
                  <a:lumOff val="35000"/>
                </a:schemeClr>
              </a:buClr>
              <a:buFont typeface="Calibri Light" panose="020F0302020204030204" pitchFamily="34" charset="0"/>
              <a:buChar char="˃"/>
            </a:pPr>
            <a:r>
              <a:rPr lang="en-US" sz="1400" dirty="0">
                <a:solidFill>
                  <a:schemeClr val="tx1">
                    <a:lumMod val="65000"/>
                    <a:lumOff val="35000"/>
                  </a:schemeClr>
                </a:solidFill>
              </a:rPr>
              <a:t>Weather vs climate</a:t>
            </a:r>
          </a:p>
          <a:p>
            <a:pPr marL="174625" indent="-174625">
              <a:spcAft>
                <a:spcPts val="1200"/>
              </a:spcAft>
              <a:buClr>
                <a:schemeClr val="tx1">
                  <a:lumMod val="65000"/>
                  <a:lumOff val="35000"/>
                </a:schemeClr>
              </a:buClr>
              <a:buFont typeface="Calibri Light" panose="020F0302020204030204" pitchFamily="34" charset="0"/>
              <a:buChar char="˃"/>
            </a:pPr>
            <a:r>
              <a:rPr lang="en-US" sz="1400" dirty="0">
                <a:solidFill>
                  <a:schemeClr val="tx1">
                    <a:lumMod val="65000"/>
                    <a:lumOff val="35000"/>
                  </a:schemeClr>
                </a:solidFill>
              </a:rPr>
              <a:t>The Earth’s spheres</a:t>
            </a:r>
          </a:p>
          <a:p>
            <a:pPr marL="174625" indent="-174625">
              <a:spcAft>
                <a:spcPts val="1200"/>
              </a:spcAft>
              <a:buClr>
                <a:schemeClr val="tx1">
                  <a:lumMod val="65000"/>
                  <a:lumOff val="35000"/>
                </a:schemeClr>
              </a:buClr>
              <a:buFont typeface="Calibri Light" panose="020F0302020204030204" pitchFamily="34" charset="0"/>
              <a:buChar char="˃"/>
            </a:pPr>
            <a:r>
              <a:rPr lang="en-US" sz="1400" dirty="0">
                <a:solidFill>
                  <a:schemeClr val="tx1">
                    <a:lumMod val="65000"/>
                    <a:lumOff val="35000"/>
                  </a:schemeClr>
                </a:solidFill>
              </a:rPr>
              <a:t>Creating local climates</a:t>
            </a:r>
          </a:p>
          <a:p>
            <a:pPr marL="174625" indent="-174625">
              <a:spcAft>
                <a:spcPts val="1200"/>
              </a:spcAft>
              <a:buClr>
                <a:schemeClr val="accent2">
                  <a:lumMod val="60000"/>
                  <a:lumOff val="40000"/>
                </a:schemeClr>
              </a:buClr>
              <a:buFont typeface="Calibri Light" panose="020F0302020204030204" pitchFamily="34" charset="0"/>
              <a:buChar char="˃"/>
            </a:pPr>
            <a:r>
              <a:rPr lang="en-US" sz="1400" dirty="0">
                <a:solidFill>
                  <a:schemeClr val="bg1"/>
                </a:solidFill>
              </a:rPr>
              <a:t>Where are organisms?</a:t>
            </a:r>
          </a:p>
          <a:p>
            <a:pPr>
              <a:spcAft>
                <a:spcPts val="1200"/>
              </a:spcAft>
            </a:pPr>
            <a:endParaRPr lang="en-US" sz="1400" dirty="0">
              <a:solidFill>
                <a:schemeClr val="bg1"/>
              </a:solidFill>
            </a:endParaRPr>
          </a:p>
          <a:p>
            <a:pPr marL="285750" indent="-285750">
              <a:spcAft>
                <a:spcPts val="1200"/>
              </a:spcAft>
              <a:buFont typeface="Calibri Light" panose="020F0302020204030204" pitchFamily="34" charset="0"/>
              <a:buChar char="˃"/>
            </a:pPr>
            <a:endParaRPr lang="en-US" sz="1400" dirty="0">
              <a:solidFill>
                <a:schemeClr val="bg1"/>
              </a:solidFill>
            </a:endParaRPr>
          </a:p>
        </p:txBody>
      </p:sp>
      <p:sp>
        <p:nvSpPr>
          <p:cNvPr id="3" name="Oval 2">
            <a:extLst>
              <a:ext uri="{FF2B5EF4-FFF2-40B4-BE49-F238E27FC236}">
                <a16:creationId xmlns:a16="http://schemas.microsoft.com/office/drawing/2014/main" id="{4F98507E-7093-9616-7CE3-1FF799BFF7E3}"/>
              </a:ext>
            </a:extLst>
          </p:cNvPr>
          <p:cNvSpPr>
            <a:spLocks noChangeAspect="1"/>
          </p:cNvSpPr>
          <p:nvPr/>
        </p:nvSpPr>
        <p:spPr>
          <a:xfrm>
            <a:off x="4446593" y="2338458"/>
            <a:ext cx="2011680" cy="1918342"/>
          </a:xfrm>
          <a:prstGeom prst="ellipse">
            <a:avLst/>
          </a:prstGeom>
          <a:blipFill dpi="0" rotWithShape="1">
            <a:blip r:embed="rId3">
              <a:extLst>
                <a:ext uri="{28A0092B-C50C-407E-A947-70E740481C1C}">
                  <a14:useLocalDpi xmlns:a14="http://schemas.microsoft.com/office/drawing/2010/main" val="0"/>
                </a:ext>
              </a:extLst>
            </a:blip>
            <a:srcRect/>
            <a:stretch>
              <a:fillRect/>
            </a:stretch>
          </a:bli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effectLst>
                <a:outerShdw blurRad="38100" dist="38100" dir="2700000" algn="tl">
                  <a:srgbClr val="000000">
                    <a:alpha val="43137"/>
                  </a:srgbClr>
                </a:outerShdw>
              </a:effectLst>
            </a:endParaRPr>
          </a:p>
          <a:p>
            <a:pPr algn="ctr"/>
            <a:endParaRPr lang="en-US" b="1" dirty="0">
              <a:effectLst>
                <a:outerShdw blurRad="38100" dist="38100" dir="2700000" algn="tl">
                  <a:srgbClr val="000000">
                    <a:alpha val="43137"/>
                  </a:srgbClr>
                </a:outerShdw>
              </a:effectLst>
            </a:endParaRPr>
          </a:p>
        </p:txBody>
      </p:sp>
      <p:sp>
        <p:nvSpPr>
          <p:cNvPr id="4" name="Oval 3">
            <a:extLst>
              <a:ext uri="{FF2B5EF4-FFF2-40B4-BE49-F238E27FC236}">
                <a16:creationId xmlns:a16="http://schemas.microsoft.com/office/drawing/2014/main" id="{8334FFE3-2A05-F19E-4256-AD279CDAE767}"/>
              </a:ext>
            </a:extLst>
          </p:cNvPr>
          <p:cNvSpPr>
            <a:spLocks noChangeAspect="1"/>
          </p:cNvSpPr>
          <p:nvPr/>
        </p:nvSpPr>
        <p:spPr>
          <a:xfrm>
            <a:off x="6624092" y="2338458"/>
            <a:ext cx="2013531" cy="1920107"/>
          </a:xfrm>
          <a:prstGeom prst="ellipse">
            <a:avLst/>
          </a:prstGeom>
          <a:blipFill dpi="0" rotWithShape="1">
            <a:blip r:embed="rId4">
              <a:extLst>
                <a:ext uri="{28A0092B-C50C-407E-A947-70E740481C1C}">
                  <a14:useLocalDpi xmlns:a14="http://schemas.microsoft.com/office/drawing/2010/main" val="0"/>
                </a:ext>
              </a:extLst>
            </a:blip>
            <a:srcRect/>
            <a:stretch>
              <a:fillRect/>
            </a:stretch>
          </a:bli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effectLst>
                <a:outerShdw blurRad="38100" dist="38100" dir="2700000" algn="tl">
                  <a:srgbClr val="000000">
                    <a:alpha val="43137"/>
                  </a:srgbClr>
                </a:outerShdw>
              </a:effectLst>
            </a:endParaRPr>
          </a:p>
          <a:p>
            <a:pPr algn="ctr"/>
            <a:endParaRPr lang="en-US" b="1" dirty="0">
              <a:effectLst>
                <a:outerShdw blurRad="38100" dist="38100" dir="2700000" algn="tl">
                  <a:srgbClr val="000000">
                    <a:alpha val="43137"/>
                  </a:srgbClr>
                </a:outerShdw>
              </a:effectLst>
            </a:endParaRPr>
          </a:p>
          <a:p>
            <a:pPr algn="ctr"/>
            <a:endParaRPr lang="en-US" b="1" dirty="0">
              <a:effectLst>
                <a:outerShdw blurRad="38100" dist="38100" dir="2700000" algn="tl">
                  <a:srgbClr val="000000">
                    <a:alpha val="43137"/>
                  </a:srgbClr>
                </a:outerShdw>
              </a:effectLst>
            </a:endParaRPr>
          </a:p>
        </p:txBody>
      </p:sp>
      <p:sp>
        <p:nvSpPr>
          <p:cNvPr id="6" name="TextBox 5">
            <a:extLst>
              <a:ext uri="{FF2B5EF4-FFF2-40B4-BE49-F238E27FC236}">
                <a16:creationId xmlns:a16="http://schemas.microsoft.com/office/drawing/2014/main" id="{E4FF0237-3B14-D573-85FD-94F92250DF36}"/>
              </a:ext>
            </a:extLst>
          </p:cNvPr>
          <p:cNvSpPr txBox="1"/>
          <p:nvPr/>
        </p:nvSpPr>
        <p:spPr>
          <a:xfrm>
            <a:off x="1743840" y="2978326"/>
            <a:ext cx="3212599" cy="3447098"/>
          </a:xfrm>
          <a:prstGeom prst="rect">
            <a:avLst/>
          </a:prstGeom>
          <a:noFill/>
        </p:spPr>
        <p:txBody>
          <a:bodyPr wrap="square" rtlCol="0">
            <a:spAutoFit/>
          </a:bodyPr>
          <a:lstStyle/>
          <a:p>
            <a:r>
              <a:rPr lang="en-US" sz="2000" dirty="0">
                <a:solidFill>
                  <a:schemeClr val="accent2">
                    <a:lumMod val="40000"/>
                    <a:lumOff val="60000"/>
                  </a:schemeClr>
                </a:solidFill>
              </a:rPr>
              <a:t>Polar Bears:</a:t>
            </a:r>
          </a:p>
          <a:p>
            <a:pPr marL="285750" indent="-285750">
              <a:buFont typeface="Arial" panose="020B0604020202020204" pitchFamily="34" charset="0"/>
              <a:buChar char="•"/>
            </a:pPr>
            <a:r>
              <a:rPr lang="en-US" dirty="0">
                <a:solidFill>
                  <a:schemeClr val="bg1"/>
                </a:solidFill>
              </a:rPr>
              <a:t>Native to the Arctic</a:t>
            </a:r>
          </a:p>
          <a:p>
            <a:pPr marL="285750" indent="-285750">
              <a:buFont typeface="Arial" panose="020B0604020202020204" pitchFamily="34" charset="0"/>
              <a:buChar char="•"/>
            </a:pPr>
            <a:r>
              <a:rPr lang="en-US" dirty="0">
                <a:solidFill>
                  <a:schemeClr val="bg1"/>
                </a:solidFill>
              </a:rPr>
              <a:t>5.9 – 8.2 ft long</a:t>
            </a:r>
          </a:p>
          <a:p>
            <a:pPr marL="285750" indent="-285750">
              <a:buFont typeface="Arial" panose="020B0604020202020204" pitchFamily="34" charset="0"/>
              <a:buChar char="•"/>
            </a:pPr>
            <a:r>
              <a:rPr lang="en-US" dirty="0">
                <a:solidFill>
                  <a:schemeClr val="bg1"/>
                </a:solidFill>
              </a:rPr>
              <a:t>4.3 – 5.2 ft tall at shoulder</a:t>
            </a:r>
          </a:p>
          <a:p>
            <a:pPr marL="285750" indent="-285750">
              <a:buFont typeface="Arial" panose="020B0604020202020204" pitchFamily="34" charset="0"/>
              <a:buChar char="•"/>
            </a:pPr>
            <a:r>
              <a:rPr lang="en-US" dirty="0">
                <a:solidFill>
                  <a:schemeClr val="bg1"/>
                </a:solidFill>
              </a:rPr>
              <a:t>500 – 1,760 </a:t>
            </a:r>
            <a:r>
              <a:rPr lang="en-US" dirty="0" err="1">
                <a:solidFill>
                  <a:schemeClr val="bg1"/>
                </a:solidFill>
              </a:rPr>
              <a:t>lbs</a:t>
            </a:r>
            <a:endParaRPr lang="en-US" dirty="0">
              <a:solidFill>
                <a:schemeClr val="bg1"/>
              </a:solidFill>
            </a:endParaRPr>
          </a:p>
          <a:p>
            <a:pPr marL="285750" indent="-285750">
              <a:buFont typeface="Arial" panose="020B0604020202020204" pitchFamily="34" charset="0"/>
              <a:buChar char="•"/>
            </a:pPr>
            <a:r>
              <a:rPr lang="en-US" dirty="0">
                <a:solidFill>
                  <a:schemeClr val="bg1"/>
                </a:solidFill>
              </a:rPr>
              <a:t>Hooked claws allow climbing on ice</a:t>
            </a:r>
          </a:p>
          <a:p>
            <a:pPr marL="285750" indent="-285750">
              <a:buFont typeface="Arial" panose="020B0604020202020204" pitchFamily="34" charset="0"/>
              <a:buChar char="•"/>
            </a:pPr>
            <a:r>
              <a:rPr lang="en-US" dirty="0">
                <a:solidFill>
                  <a:schemeClr val="bg1"/>
                </a:solidFill>
              </a:rPr>
              <a:t>Thick, dense undercoat and furry paws to trap warmth close to body</a:t>
            </a:r>
          </a:p>
          <a:p>
            <a:pPr marL="285750" indent="-285750">
              <a:buFont typeface="Arial" panose="020B0604020202020204" pitchFamily="34" charset="0"/>
              <a:buChar char="•"/>
            </a:pPr>
            <a:r>
              <a:rPr lang="en-US" dirty="0">
                <a:solidFill>
                  <a:schemeClr val="bg1"/>
                </a:solidFill>
              </a:rPr>
              <a:t>White for camouflage</a:t>
            </a:r>
          </a:p>
          <a:p>
            <a:endParaRPr lang="en-US" dirty="0">
              <a:solidFill>
                <a:schemeClr val="bg1"/>
              </a:solidFill>
            </a:endParaRPr>
          </a:p>
        </p:txBody>
      </p:sp>
      <p:sp>
        <p:nvSpPr>
          <p:cNvPr id="8" name="TextBox 7">
            <a:extLst>
              <a:ext uri="{FF2B5EF4-FFF2-40B4-BE49-F238E27FC236}">
                <a16:creationId xmlns:a16="http://schemas.microsoft.com/office/drawing/2014/main" id="{5E7CFD46-E0F7-C813-BCEB-32BFF3E41DC6}"/>
              </a:ext>
            </a:extLst>
          </p:cNvPr>
          <p:cNvSpPr txBox="1"/>
          <p:nvPr/>
        </p:nvSpPr>
        <p:spPr>
          <a:xfrm>
            <a:off x="8803442" y="2978326"/>
            <a:ext cx="3212599" cy="3724096"/>
          </a:xfrm>
          <a:prstGeom prst="rect">
            <a:avLst/>
          </a:prstGeom>
          <a:noFill/>
        </p:spPr>
        <p:txBody>
          <a:bodyPr wrap="square" rtlCol="0">
            <a:spAutoFit/>
          </a:bodyPr>
          <a:lstStyle/>
          <a:p>
            <a:r>
              <a:rPr lang="en-US" sz="2000" dirty="0">
                <a:solidFill>
                  <a:schemeClr val="accent2">
                    <a:lumMod val="40000"/>
                    <a:lumOff val="60000"/>
                  </a:schemeClr>
                </a:solidFill>
              </a:rPr>
              <a:t>Sun Bears:</a:t>
            </a:r>
          </a:p>
          <a:p>
            <a:pPr marL="285750" indent="-285750">
              <a:buFont typeface="Arial" panose="020B0604020202020204" pitchFamily="34" charset="0"/>
              <a:buChar char="•"/>
            </a:pPr>
            <a:r>
              <a:rPr lang="en-US" dirty="0">
                <a:solidFill>
                  <a:schemeClr val="bg1"/>
                </a:solidFill>
              </a:rPr>
              <a:t>Native to southeast Asia</a:t>
            </a:r>
          </a:p>
          <a:p>
            <a:pPr marL="285750" indent="-285750">
              <a:buFont typeface="Arial" panose="020B0604020202020204" pitchFamily="34" charset="0"/>
              <a:buChar char="•"/>
            </a:pPr>
            <a:r>
              <a:rPr lang="en-US" dirty="0">
                <a:solidFill>
                  <a:schemeClr val="bg1"/>
                </a:solidFill>
              </a:rPr>
              <a:t>3.3 – 4.6 ft long</a:t>
            </a:r>
          </a:p>
          <a:p>
            <a:pPr marL="285750" indent="-285750">
              <a:buFont typeface="Arial" panose="020B0604020202020204" pitchFamily="34" charset="0"/>
              <a:buChar char="•"/>
            </a:pPr>
            <a:r>
              <a:rPr lang="en-US" dirty="0">
                <a:solidFill>
                  <a:schemeClr val="bg1"/>
                </a:solidFill>
              </a:rPr>
              <a:t>2.2 ft tall at shoulder</a:t>
            </a:r>
          </a:p>
          <a:p>
            <a:pPr marL="285750" indent="-285750">
              <a:buFont typeface="Arial" panose="020B0604020202020204" pitchFamily="34" charset="0"/>
              <a:buChar char="•"/>
            </a:pPr>
            <a:r>
              <a:rPr lang="en-US" dirty="0">
                <a:solidFill>
                  <a:schemeClr val="bg1"/>
                </a:solidFill>
              </a:rPr>
              <a:t>55 – 143 </a:t>
            </a:r>
            <a:r>
              <a:rPr lang="en-US" dirty="0" err="1">
                <a:solidFill>
                  <a:schemeClr val="bg1"/>
                </a:solidFill>
              </a:rPr>
              <a:t>lbs</a:t>
            </a:r>
            <a:endParaRPr lang="en-US" dirty="0">
              <a:solidFill>
                <a:schemeClr val="bg1"/>
              </a:solidFill>
            </a:endParaRPr>
          </a:p>
          <a:p>
            <a:pPr marL="285750" indent="-285750">
              <a:buFont typeface="Arial" panose="020B0604020202020204" pitchFamily="34" charset="0"/>
              <a:buChar char="•"/>
            </a:pPr>
            <a:r>
              <a:rPr lang="en-US" dirty="0">
                <a:solidFill>
                  <a:schemeClr val="bg1"/>
                </a:solidFill>
              </a:rPr>
              <a:t>Long tongue to extract honey, insects, and plants</a:t>
            </a:r>
          </a:p>
          <a:p>
            <a:pPr marL="285750" indent="-285750">
              <a:buFont typeface="Arial" panose="020B0604020202020204" pitchFamily="34" charset="0"/>
              <a:buChar char="•"/>
            </a:pPr>
            <a:r>
              <a:rPr lang="en-US" dirty="0">
                <a:solidFill>
                  <a:schemeClr val="bg1"/>
                </a:solidFill>
              </a:rPr>
              <a:t>Silky, fine fur with undercoat</a:t>
            </a:r>
          </a:p>
          <a:p>
            <a:pPr marL="285750" indent="-285750">
              <a:buFont typeface="Arial" panose="020B0604020202020204" pitchFamily="34" charset="0"/>
              <a:buChar char="•"/>
            </a:pPr>
            <a:r>
              <a:rPr lang="en-US" dirty="0">
                <a:solidFill>
                  <a:schemeClr val="bg1"/>
                </a:solidFill>
              </a:rPr>
              <a:t>Inward turned front feet and large claws suited for climbing trees</a:t>
            </a:r>
          </a:p>
          <a:p>
            <a:pPr marL="285750" indent="-285750">
              <a:buFont typeface="Arial" panose="020B0604020202020204" pitchFamily="34" charset="0"/>
              <a:buChar char="•"/>
            </a:pPr>
            <a:endParaRPr lang="en-US" dirty="0">
              <a:solidFill>
                <a:schemeClr val="bg1"/>
              </a:solidFill>
            </a:endParaRPr>
          </a:p>
          <a:p>
            <a:endParaRPr lang="en-US" dirty="0">
              <a:solidFill>
                <a:schemeClr val="bg1"/>
              </a:solidFill>
            </a:endParaRPr>
          </a:p>
        </p:txBody>
      </p:sp>
    </p:spTree>
    <p:extLst>
      <p:ext uri="{BB962C8B-B14F-4D97-AF65-F5344CB8AC3E}">
        <p14:creationId xmlns:p14="http://schemas.microsoft.com/office/powerpoint/2010/main" val="11694033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10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1000"/>
                                        <p:tgtEl>
                                          <p:spTgt spid="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6" grpId="0"/>
      <p:bldP spid="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54B090-AFE0-6743-A72A-226CDC7F8388}"/>
              </a:ext>
            </a:extLst>
          </p:cNvPr>
          <p:cNvSpPr>
            <a:spLocks noGrp="1"/>
          </p:cNvSpPr>
          <p:nvPr>
            <p:ph type="title"/>
          </p:nvPr>
        </p:nvSpPr>
        <p:spPr>
          <a:xfrm>
            <a:off x="1703876" y="-330197"/>
            <a:ext cx="10325816" cy="1325563"/>
          </a:xfrm>
        </p:spPr>
        <p:txBody>
          <a:bodyPr>
            <a:normAutofit/>
          </a:bodyPr>
          <a:lstStyle/>
          <a:p>
            <a:pPr algn="ctr"/>
            <a:r>
              <a:rPr lang="en-US" sz="3600" dirty="0"/>
              <a:t>Distribution of Animals</a:t>
            </a:r>
          </a:p>
        </p:txBody>
      </p:sp>
      <p:pic>
        <p:nvPicPr>
          <p:cNvPr id="1026" name="Picture 2" descr="ESA - Envisat making sharpest ever global Earth map">
            <a:extLst>
              <a:ext uri="{FF2B5EF4-FFF2-40B4-BE49-F238E27FC236}">
                <a16:creationId xmlns:a16="http://schemas.microsoft.com/office/drawing/2014/main" id="{26F2D1B5-B230-F431-CA96-5D9C10D15B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1569" y="1012723"/>
            <a:ext cx="10650431" cy="5075596"/>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Group 11">
            <a:extLst>
              <a:ext uri="{FF2B5EF4-FFF2-40B4-BE49-F238E27FC236}">
                <a16:creationId xmlns:a16="http://schemas.microsoft.com/office/drawing/2014/main" id="{AA0BF8BA-B5BB-AD7A-5E23-D88E894EC296}"/>
              </a:ext>
            </a:extLst>
          </p:cNvPr>
          <p:cNvGrpSpPr/>
          <p:nvPr/>
        </p:nvGrpSpPr>
        <p:grpSpPr>
          <a:xfrm>
            <a:off x="1696025" y="2040097"/>
            <a:ext cx="2275137" cy="1824607"/>
            <a:chOff x="1783516" y="2165684"/>
            <a:chExt cx="2275137" cy="1824607"/>
          </a:xfrm>
        </p:grpSpPr>
        <p:cxnSp>
          <p:nvCxnSpPr>
            <p:cNvPr id="9" name="Straight Connector 8">
              <a:extLst>
                <a:ext uri="{FF2B5EF4-FFF2-40B4-BE49-F238E27FC236}">
                  <a16:creationId xmlns:a16="http://schemas.microsoft.com/office/drawing/2014/main" id="{52144B77-F09C-FA53-A6C9-41D22739A2F2}"/>
                </a:ext>
              </a:extLst>
            </p:cNvPr>
            <p:cNvCxnSpPr>
              <a:cxnSpLocks/>
            </p:cNvCxnSpPr>
            <p:nvPr/>
          </p:nvCxnSpPr>
          <p:spPr>
            <a:xfrm flipH="1">
              <a:off x="2770952" y="2273681"/>
              <a:ext cx="1176408" cy="902023"/>
            </a:xfrm>
            <a:prstGeom prst="line">
              <a:avLst/>
            </a:prstGeom>
            <a:ln w="38100">
              <a:solidFill>
                <a:schemeClr val="bg1"/>
              </a:solidFill>
            </a:ln>
            <a:effectLst>
              <a:glow rad="63500">
                <a:schemeClr val="tx1">
                  <a:alpha val="40000"/>
                </a:schemeClr>
              </a:glow>
            </a:effectLst>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EF534763-C7C8-D61F-855B-2BF1DD7FDECB}"/>
                </a:ext>
              </a:extLst>
            </p:cNvPr>
            <p:cNvSpPr/>
            <p:nvPr/>
          </p:nvSpPr>
          <p:spPr>
            <a:xfrm>
              <a:off x="1783516" y="2806192"/>
              <a:ext cx="1241712" cy="1184099"/>
            </a:xfrm>
            <a:prstGeom prst="ellipse">
              <a:avLst/>
            </a:prstGeom>
            <a:blipFill dpi="0" rotWithShape="1">
              <a:blip r:embed="rId4">
                <a:extLst>
                  <a:ext uri="{28A0092B-C50C-407E-A947-70E740481C1C}">
                    <a14:useLocalDpi xmlns:a14="http://schemas.microsoft.com/office/drawing/2010/main" val="0"/>
                  </a:ext>
                </a:extLst>
              </a:blip>
              <a:srcRect/>
              <a:stretch>
                <a:fillRect/>
              </a:stretch>
            </a:bli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effectLst>
                  <a:outerShdw blurRad="38100" dist="38100" dir="2700000" algn="tl">
                    <a:srgbClr val="000000">
                      <a:alpha val="43137"/>
                    </a:srgbClr>
                  </a:outerShdw>
                </a:effectLst>
              </a:endParaRPr>
            </a:p>
            <a:p>
              <a:pPr algn="ctr"/>
              <a:endParaRPr lang="en-US" b="1" dirty="0">
                <a:effectLst>
                  <a:outerShdw blurRad="38100" dist="38100" dir="2700000" algn="tl">
                    <a:srgbClr val="000000">
                      <a:alpha val="43137"/>
                    </a:srgbClr>
                  </a:outerShdw>
                </a:effectLst>
              </a:endParaRPr>
            </a:p>
            <a:p>
              <a:pPr algn="ctr"/>
              <a:r>
                <a:rPr lang="en-US" b="1" dirty="0">
                  <a:effectLst>
                    <a:outerShdw blurRad="38100" dist="38100" dir="2700000" algn="tl">
                      <a:srgbClr val="000000">
                        <a:alpha val="43137"/>
                      </a:srgbClr>
                    </a:outerShdw>
                  </a:effectLst>
                </a:rPr>
                <a:t>Black</a:t>
              </a:r>
            </a:p>
          </p:txBody>
        </p:sp>
        <p:sp>
          <p:nvSpPr>
            <p:cNvPr id="7" name="Oval 6">
              <a:extLst>
                <a:ext uri="{FF2B5EF4-FFF2-40B4-BE49-F238E27FC236}">
                  <a16:creationId xmlns:a16="http://schemas.microsoft.com/office/drawing/2014/main" id="{8422AA0D-8FA3-1F6F-1A18-573D57A67FC2}"/>
                </a:ext>
              </a:extLst>
            </p:cNvPr>
            <p:cNvSpPr/>
            <p:nvPr/>
          </p:nvSpPr>
          <p:spPr>
            <a:xfrm>
              <a:off x="3882189" y="2165684"/>
              <a:ext cx="176464" cy="172602"/>
            </a:xfrm>
            <a:prstGeom prst="ellipse">
              <a:avLst/>
            </a:prstGeom>
            <a:solidFill>
              <a:schemeClr val="bg1"/>
            </a:solidFill>
            <a:ln>
              <a:solidFill>
                <a:schemeClr val="bg1"/>
              </a:solidFill>
            </a:ln>
            <a:effectLst>
              <a:glow rad="63500">
                <a:schemeClr val="tx1">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 name="Group 25">
            <a:extLst>
              <a:ext uri="{FF2B5EF4-FFF2-40B4-BE49-F238E27FC236}">
                <a16:creationId xmlns:a16="http://schemas.microsoft.com/office/drawing/2014/main" id="{C3CCA86F-BA7A-9A52-02AC-1EE31DA91420}"/>
              </a:ext>
            </a:extLst>
          </p:cNvPr>
          <p:cNvGrpSpPr/>
          <p:nvPr/>
        </p:nvGrpSpPr>
        <p:grpSpPr>
          <a:xfrm>
            <a:off x="3477643" y="1572461"/>
            <a:ext cx="6411906" cy="1415601"/>
            <a:chOff x="3477643" y="1572461"/>
            <a:chExt cx="6411906" cy="1415601"/>
          </a:xfrm>
        </p:grpSpPr>
        <p:cxnSp>
          <p:nvCxnSpPr>
            <p:cNvPr id="24" name="Straight Connector 23">
              <a:extLst>
                <a:ext uri="{FF2B5EF4-FFF2-40B4-BE49-F238E27FC236}">
                  <a16:creationId xmlns:a16="http://schemas.microsoft.com/office/drawing/2014/main" id="{AE63A866-7D75-C216-FF38-B5B6DA475A4F}"/>
                </a:ext>
              </a:extLst>
            </p:cNvPr>
            <p:cNvCxnSpPr>
              <a:cxnSpLocks/>
            </p:cNvCxnSpPr>
            <p:nvPr/>
          </p:nvCxnSpPr>
          <p:spPr>
            <a:xfrm flipV="1">
              <a:off x="6292645" y="1680458"/>
              <a:ext cx="3475779" cy="485226"/>
            </a:xfrm>
            <a:prstGeom prst="line">
              <a:avLst/>
            </a:prstGeom>
            <a:ln w="38100">
              <a:solidFill>
                <a:schemeClr val="bg1"/>
              </a:solidFill>
            </a:ln>
            <a:effectLst>
              <a:glow rad="63500">
                <a:schemeClr val="tx1">
                  <a:alpha val="40000"/>
                </a:schemeClr>
              </a:glow>
            </a:effectLst>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B250B44A-01F5-24B8-5DC8-3A0ACA3952A6}"/>
                </a:ext>
              </a:extLst>
            </p:cNvPr>
            <p:cNvGrpSpPr/>
            <p:nvPr/>
          </p:nvGrpSpPr>
          <p:grpSpPr>
            <a:xfrm>
              <a:off x="3477643" y="1664611"/>
              <a:ext cx="2991574" cy="1323451"/>
              <a:chOff x="1112914" y="2811514"/>
              <a:chExt cx="2991574" cy="1323451"/>
            </a:xfrm>
          </p:grpSpPr>
          <p:cxnSp>
            <p:nvCxnSpPr>
              <p:cNvPr id="15" name="Straight Connector 14">
                <a:extLst>
                  <a:ext uri="{FF2B5EF4-FFF2-40B4-BE49-F238E27FC236}">
                    <a16:creationId xmlns:a16="http://schemas.microsoft.com/office/drawing/2014/main" id="{5C85E353-47E3-A437-554A-04B4AAF3D8A2}"/>
                  </a:ext>
                </a:extLst>
              </p:cNvPr>
              <p:cNvCxnSpPr>
                <a:cxnSpLocks/>
              </p:cNvCxnSpPr>
              <p:nvPr/>
            </p:nvCxnSpPr>
            <p:spPr>
              <a:xfrm>
                <a:off x="1269714" y="2907647"/>
                <a:ext cx="1804118" cy="426361"/>
              </a:xfrm>
              <a:prstGeom prst="line">
                <a:avLst/>
              </a:prstGeom>
              <a:ln w="38100">
                <a:solidFill>
                  <a:schemeClr val="bg1"/>
                </a:solidFill>
              </a:ln>
              <a:effectLst>
                <a:glow rad="63500">
                  <a:schemeClr val="tx1">
                    <a:alpha val="40000"/>
                  </a:schemeClr>
                </a:glow>
              </a:effectLst>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878284EA-A227-362E-D983-8A1D114293D4}"/>
                  </a:ext>
                </a:extLst>
              </p:cNvPr>
              <p:cNvSpPr/>
              <p:nvPr/>
            </p:nvSpPr>
            <p:spPr>
              <a:xfrm>
                <a:off x="2862776" y="2950866"/>
                <a:ext cx="1241712" cy="1184099"/>
              </a:xfrm>
              <a:prstGeom prst="ellipse">
                <a:avLst/>
              </a:prstGeom>
              <a:blipFill dpi="0" rotWithShape="1">
                <a:blip r:embed="rId5">
                  <a:extLst>
                    <a:ext uri="{28A0092B-C50C-407E-A947-70E740481C1C}">
                      <a14:useLocalDpi xmlns:a14="http://schemas.microsoft.com/office/drawing/2010/main" val="0"/>
                    </a:ext>
                  </a:extLst>
                </a:blip>
                <a:srcRect/>
                <a:stretch>
                  <a:fillRect/>
                </a:stretch>
              </a:bli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effectLst>
                    <a:outerShdw blurRad="38100" dist="38100" dir="2700000" algn="tl">
                      <a:srgbClr val="000000">
                        <a:alpha val="43137"/>
                      </a:srgbClr>
                    </a:outerShdw>
                  </a:effectLst>
                </a:endParaRPr>
              </a:p>
              <a:p>
                <a:pPr algn="ctr"/>
                <a:endParaRPr lang="en-US" b="1" dirty="0">
                  <a:effectLst>
                    <a:outerShdw blurRad="38100" dist="38100" dir="2700000" algn="tl">
                      <a:srgbClr val="000000">
                        <a:alpha val="43137"/>
                      </a:srgbClr>
                    </a:outerShdw>
                  </a:effectLst>
                </a:endParaRPr>
              </a:p>
              <a:p>
                <a:pPr algn="ctr"/>
                <a:r>
                  <a:rPr lang="en-US" b="1" dirty="0">
                    <a:effectLst>
                      <a:outerShdw blurRad="38100" dist="38100" dir="2700000" algn="tl">
                        <a:srgbClr val="000000">
                          <a:alpha val="43137"/>
                        </a:srgbClr>
                      </a:outerShdw>
                    </a:effectLst>
                  </a:rPr>
                  <a:t>Brown</a:t>
                </a:r>
              </a:p>
            </p:txBody>
          </p:sp>
          <p:sp>
            <p:nvSpPr>
              <p:cNvPr id="14" name="Oval 13">
                <a:extLst>
                  <a:ext uri="{FF2B5EF4-FFF2-40B4-BE49-F238E27FC236}">
                    <a16:creationId xmlns:a16="http://schemas.microsoft.com/office/drawing/2014/main" id="{E402E4F0-7146-7973-7381-B273F7771068}"/>
                  </a:ext>
                </a:extLst>
              </p:cNvPr>
              <p:cNvSpPr/>
              <p:nvPr/>
            </p:nvSpPr>
            <p:spPr>
              <a:xfrm>
                <a:off x="1112914" y="2811514"/>
                <a:ext cx="176464" cy="172602"/>
              </a:xfrm>
              <a:prstGeom prst="ellipse">
                <a:avLst/>
              </a:prstGeom>
              <a:solidFill>
                <a:schemeClr val="bg1"/>
              </a:solidFill>
              <a:ln>
                <a:solidFill>
                  <a:schemeClr val="bg1"/>
                </a:solidFill>
              </a:ln>
              <a:effectLst>
                <a:glow rad="63500">
                  <a:schemeClr val="tx1">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Oval 22">
              <a:extLst>
                <a:ext uri="{FF2B5EF4-FFF2-40B4-BE49-F238E27FC236}">
                  <a16:creationId xmlns:a16="http://schemas.microsoft.com/office/drawing/2014/main" id="{D01EBA16-FAD3-1A64-8D47-B3B6EE63F1B5}"/>
                </a:ext>
              </a:extLst>
            </p:cNvPr>
            <p:cNvSpPr/>
            <p:nvPr/>
          </p:nvSpPr>
          <p:spPr>
            <a:xfrm>
              <a:off x="9713085" y="1572461"/>
              <a:ext cx="176464" cy="172602"/>
            </a:xfrm>
            <a:prstGeom prst="ellipse">
              <a:avLst/>
            </a:prstGeom>
            <a:solidFill>
              <a:schemeClr val="bg1"/>
            </a:solidFill>
            <a:ln>
              <a:solidFill>
                <a:schemeClr val="bg1"/>
              </a:solidFill>
            </a:ln>
            <a:effectLst>
              <a:glow rad="63500">
                <a:schemeClr val="tx1">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8" name="Group 27">
            <a:extLst>
              <a:ext uri="{FF2B5EF4-FFF2-40B4-BE49-F238E27FC236}">
                <a16:creationId xmlns:a16="http://schemas.microsoft.com/office/drawing/2014/main" id="{E10D55FC-C973-797E-1108-5C0F278D571C}"/>
              </a:ext>
            </a:extLst>
          </p:cNvPr>
          <p:cNvGrpSpPr/>
          <p:nvPr/>
        </p:nvGrpSpPr>
        <p:grpSpPr>
          <a:xfrm>
            <a:off x="3705725" y="703003"/>
            <a:ext cx="6430259" cy="1184099"/>
            <a:chOff x="2646866" y="1803963"/>
            <a:chExt cx="6430259" cy="1184099"/>
          </a:xfrm>
        </p:grpSpPr>
        <p:cxnSp>
          <p:nvCxnSpPr>
            <p:cNvPr id="30" name="Straight Connector 29">
              <a:extLst>
                <a:ext uri="{FF2B5EF4-FFF2-40B4-BE49-F238E27FC236}">
                  <a16:creationId xmlns:a16="http://schemas.microsoft.com/office/drawing/2014/main" id="{4E9C6014-1C76-5C07-A2B4-6BBAD7793365}"/>
                </a:ext>
              </a:extLst>
            </p:cNvPr>
            <p:cNvCxnSpPr>
              <a:cxnSpLocks/>
            </p:cNvCxnSpPr>
            <p:nvPr/>
          </p:nvCxnSpPr>
          <p:spPr>
            <a:xfrm flipV="1">
              <a:off x="6285383" y="2424862"/>
              <a:ext cx="2641121" cy="143459"/>
            </a:xfrm>
            <a:prstGeom prst="line">
              <a:avLst/>
            </a:prstGeom>
            <a:ln w="38100">
              <a:solidFill>
                <a:schemeClr val="bg1"/>
              </a:solidFill>
            </a:ln>
            <a:effectLst>
              <a:glow rad="63500">
                <a:schemeClr val="tx1">
                  <a:alpha val="40000"/>
                </a:schemeClr>
              </a:glow>
            </a:effectLst>
          </p:spPr>
          <p:style>
            <a:lnRef idx="1">
              <a:schemeClr val="accent1"/>
            </a:lnRef>
            <a:fillRef idx="0">
              <a:schemeClr val="accent1"/>
            </a:fillRef>
            <a:effectRef idx="0">
              <a:schemeClr val="accent1"/>
            </a:effectRef>
            <a:fontRef idx="minor">
              <a:schemeClr val="tx1"/>
            </a:fontRef>
          </p:style>
        </p:cxnSp>
        <p:grpSp>
          <p:nvGrpSpPr>
            <p:cNvPr id="31" name="Group 30">
              <a:extLst>
                <a:ext uri="{FF2B5EF4-FFF2-40B4-BE49-F238E27FC236}">
                  <a16:creationId xmlns:a16="http://schemas.microsoft.com/office/drawing/2014/main" id="{EFF8B9D0-F2D2-079D-CA67-7C178FA6A4C9}"/>
                </a:ext>
              </a:extLst>
            </p:cNvPr>
            <p:cNvGrpSpPr/>
            <p:nvPr/>
          </p:nvGrpSpPr>
          <p:grpSpPr>
            <a:xfrm>
              <a:off x="2646866" y="1803963"/>
              <a:ext cx="3822351" cy="1184099"/>
              <a:chOff x="282137" y="2950866"/>
              <a:chExt cx="3822351" cy="1184099"/>
            </a:xfrm>
          </p:grpSpPr>
          <p:cxnSp>
            <p:nvCxnSpPr>
              <p:cNvPr id="33" name="Straight Connector 32">
                <a:extLst>
                  <a:ext uri="{FF2B5EF4-FFF2-40B4-BE49-F238E27FC236}">
                    <a16:creationId xmlns:a16="http://schemas.microsoft.com/office/drawing/2014/main" id="{3186BA92-1359-2240-F0E8-162EAF086431}"/>
                  </a:ext>
                </a:extLst>
              </p:cNvPr>
              <p:cNvCxnSpPr>
                <a:cxnSpLocks/>
                <a:stCxn id="32" idx="6"/>
              </p:cNvCxnSpPr>
              <p:nvPr/>
            </p:nvCxnSpPr>
            <p:spPr>
              <a:xfrm flipV="1">
                <a:off x="458601" y="3696302"/>
                <a:ext cx="2404175" cy="86301"/>
              </a:xfrm>
              <a:prstGeom prst="line">
                <a:avLst/>
              </a:prstGeom>
              <a:ln w="38100">
                <a:solidFill>
                  <a:schemeClr val="bg1"/>
                </a:solidFill>
              </a:ln>
              <a:effectLst>
                <a:glow rad="63500">
                  <a:schemeClr val="tx1">
                    <a:alpha val="40000"/>
                  </a:schemeClr>
                </a:glow>
              </a:effectLst>
            </p:spPr>
            <p:style>
              <a:lnRef idx="1">
                <a:schemeClr val="accent1"/>
              </a:lnRef>
              <a:fillRef idx="0">
                <a:schemeClr val="accent1"/>
              </a:fillRef>
              <a:effectRef idx="0">
                <a:schemeClr val="accent1"/>
              </a:effectRef>
              <a:fontRef idx="minor">
                <a:schemeClr val="tx1"/>
              </a:fontRef>
            </p:style>
          </p:cxnSp>
          <p:sp>
            <p:nvSpPr>
              <p:cNvPr id="34" name="Oval 33">
                <a:extLst>
                  <a:ext uri="{FF2B5EF4-FFF2-40B4-BE49-F238E27FC236}">
                    <a16:creationId xmlns:a16="http://schemas.microsoft.com/office/drawing/2014/main" id="{4A67B52A-6879-8297-D764-747C73E69B40}"/>
                  </a:ext>
                </a:extLst>
              </p:cNvPr>
              <p:cNvSpPr/>
              <p:nvPr/>
            </p:nvSpPr>
            <p:spPr>
              <a:xfrm>
                <a:off x="2862776" y="2950866"/>
                <a:ext cx="1241712" cy="1184099"/>
              </a:xfrm>
              <a:prstGeom prst="ellipse">
                <a:avLst/>
              </a:prstGeom>
              <a:blipFill dpi="0" rotWithShape="1">
                <a:blip r:embed="rId6">
                  <a:extLst>
                    <a:ext uri="{28A0092B-C50C-407E-A947-70E740481C1C}">
                      <a14:useLocalDpi xmlns:a14="http://schemas.microsoft.com/office/drawing/2010/main" val="0"/>
                    </a:ext>
                  </a:extLst>
                </a:blip>
                <a:srcRect/>
                <a:stretch>
                  <a:fillRect/>
                </a:stretch>
              </a:bli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effectLst>
                    <a:outerShdw blurRad="38100" dist="38100" dir="2700000" algn="tl">
                      <a:srgbClr val="000000">
                        <a:alpha val="43137"/>
                      </a:srgbClr>
                    </a:outerShdw>
                  </a:effectLst>
                </a:endParaRPr>
              </a:p>
              <a:p>
                <a:pPr algn="ctr"/>
                <a:endParaRPr lang="en-US" b="1" dirty="0">
                  <a:effectLst>
                    <a:outerShdw blurRad="38100" dist="38100" dir="2700000" algn="tl">
                      <a:srgbClr val="000000">
                        <a:alpha val="43137"/>
                      </a:srgbClr>
                    </a:outerShdw>
                  </a:effectLst>
                </a:endParaRPr>
              </a:p>
              <a:p>
                <a:pPr algn="ctr"/>
                <a:r>
                  <a:rPr lang="en-US" b="1" dirty="0">
                    <a:solidFill>
                      <a:schemeClr val="tx1"/>
                    </a:solidFill>
                    <a:effectLst>
                      <a:outerShdw blurRad="38100" dist="38100" dir="2700000" algn="tl">
                        <a:srgbClr val="000000">
                          <a:alpha val="43137"/>
                        </a:srgbClr>
                      </a:outerShdw>
                    </a:effectLst>
                  </a:rPr>
                  <a:t>Polar</a:t>
                </a:r>
              </a:p>
            </p:txBody>
          </p:sp>
          <p:sp>
            <p:nvSpPr>
              <p:cNvPr id="32" name="Oval 31">
                <a:extLst>
                  <a:ext uri="{FF2B5EF4-FFF2-40B4-BE49-F238E27FC236}">
                    <a16:creationId xmlns:a16="http://schemas.microsoft.com/office/drawing/2014/main" id="{9262FD67-AA97-F3F9-7EE6-3428874F3CEE}"/>
                  </a:ext>
                </a:extLst>
              </p:cNvPr>
              <p:cNvSpPr/>
              <p:nvPr/>
            </p:nvSpPr>
            <p:spPr>
              <a:xfrm>
                <a:off x="282137" y="3696302"/>
                <a:ext cx="176464" cy="172602"/>
              </a:xfrm>
              <a:prstGeom prst="ellipse">
                <a:avLst/>
              </a:prstGeom>
              <a:solidFill>
                <a:schemeClr val="bg1"/>
              </a:solidFill>
              <a:ln>
                <a:solidFill>
                  <a:schemeClr val="bg1"/>
                </a:solidFill>
              </a:ln>
              <a:effectLst>
                <a:glow rad="63500">
                  <a:schemeClr val="tx1">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9" name="Oval 28">
              <a:extLst>
                <a:ext uri="{FF2B5EF4-FFF2-40B4-BE49-F238E27FC236}">
                  <a16:creationId xmlns:a16="http://schemas.microsoft.com/office/drawing/2014/main" id="{3BC35186-7291-39C8-35CB-E1BF8AAA274A}"/>
                </a:ext>
              </a:extLst>
            </p:cNvPr>
            <p:cNvSpPr/>
            <p:nvPr/>
          </p:nvSpPr>
          <p:spPr>
            <a:xfrm>
              <a:off x="8900661" y="2326697"/>
              <a:ext cx="176464" cy="172602"/>
            </a:xfrm>
            <a:prstGeom prst="ellipse">
              <a:avLst/>
            </a:prstGeom>
            <a:solidFill>
              <a:schemeClr val="bg1"/>
            </a:solidFill>
            <a:ln>
              <a:solidFill>
                <a:schemeClr val="bg1"/>
              </a:solidFill>
            </a:ln>
            <a:effectLst>
              <a:glow rad="63500">
                <a:schemeClr val="tx1">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2" name="Group 41">
            <a:extLst>
              <a:ext uri="{FF2B5EF4-FFF2-40B4-BE49-F238E27FC236}">
                <a16:creationId xmlns:a16="http://schemas.microsoft.com/office/drawing/2014/main" id="{06CF6B05-E962-38D4-9200-4803BEA10DDE}"/>
              </a:ext>
            </a:extLst>
          </p:cNvPr>
          <p:cNvGrpSpPr/>
          <p:nvPr/>
        </p:nvGrpSpPr>
        <p:grpSpPr>
          <a:xfrm>
            <a:off x="8471373" y="3683415"/>
            <a:ext cx="2675435" cy="2266084"/>
            <a:chOff x="2533822" y="2192795"/>
            <a:chExt cx="2675435" cy="2266084"/>
          </a:xfrm>
        </p:grpSpPr>
        <p:cxnSp>
          <p:nvCxnSpPr>
            <p:cNvPr id="43" name="Straight Connector 42">
              <a:extLst>
                <a:ext uri="{FF2B5EF4-FFF2-40B4-BE49-F238E27FC236}">
                  <a16:creationId xmlns:a16="http://schemas.microsoft.com/office/drawing/2014/main" id="{754A9E50-EB86-34D2-2C43-A5659F2C49EA}"/>
                </a:ext>
              </a:extLst>
            </p:cNvPr>
            <p:cNvCxnSpPr>
              <a:cxnSpLocks/>
              <a:stCxn id="45" idx="7"/>
            </p:cNvCxnSpPr>
            <p:nvPr/>
          </p:nvCxnSpPr>
          <p:spPr>
            <a:xfrm flipH="1">
              <a:off x="3212010" y="2218072"/>
              <a:ext cx="1971404" cy="1498522"/>
            </a:xfrm>
            <a:prstGeom prst="line">
              <a:avLst/>
            </a:prstGeom>
            <a:ln w="38100">
              <a:solidFill>
                <a:schemeClr val="bg1"/>
              </a:solidFill>
            </a:ln>
            <a:effectLst>
              <a:glow rad="63500">
                <a:schemeClr val="tx1">
                  <a:alpha val="40000"/>
                </a:schemeClr>
              </a:glow>
            </a:effectLst>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831F10AB-7E85-4BF9-4213-E536BADEC87F}"/>
                </a:ext>
              </a:extLst>
            </p:cNvPr>
            <p:cNvSpPr/>
            <p:nvPr/>
          </p:nvSpPr>
          <p:spPr>
            <a:xfrm>
              <a:off x="2533822" y="3274780"/>
              <a:ext cx="1241712" cy="1184099"/>
            </a:xfrm>
            <a:prstGeom prst="ellipse">
              <a:avLst/>
            </a:prstGeom>
            <a:blipFill dpi="0" rotWithShape="1">
              <a:blip r:embed="rId7">
                <a:extLst>
                  <a:ext uri="{28A0092B-C50C-407E-A947-70E740481C1C}">
                    <a14:useLocalDpi xmlns:a14="http://schemas.microsoft.com/office/drawing/2010/main" val="0"/>
                  </a:ext>
                </a:extLst>
              </a:blip>
              <a:srcRect/>
              <a:stretch>
                <a:fillRect/>
              </a:stretch>
            </a:bli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effectLst>
                  <a:outerShdw blurRad="38100" dist="38100" dir="2700000" algn="tl">
                    <a:srgbClr val="000000">
                      <a:alpha val="43137"/>
                    </a:srgbClr>
                  </a:outerShdw>
                </a:effectLst>
              </a:endParaRPr>
            </a:p>
            <a:p>
              <a:pPr algn="ctr"/>
              <a:endParaRPr lang="en-US" b="1" dirty="0">
                <a:effectLst>
                  <a:outerShdw blurRad="38100" dist="38100" dir="2700000" algn="tl">
                    <a:srgbClr val="000000">
                      <a:alpha val="43137"/>
                    </a:srgbClr>
                  </a:outerShdw>
                </a:effectLst>
              </a:endParaRPr>
            </a:p>
            <a:p>
              <a:pPr algn="ctr"/>
              <a:r>
                <a:rPr lang="en-US" b="1" dirty="0">
                  <a:effectLst>
                    <a:outerShdw blurRad="38100" dist="38100" dir="2700000" algn="tl">
                      <a:srgbClr val="000000">
                        <a:alpha val="43137"/>
                      </a:srgbClr>
                    </a:outerShdw>
                  </a:effectLst>
                </a:rPr>
                <a:t>Sun</a:t>
              </a:r>
            </a:p>
          </p:txBody>
        </p:sp>
        <p:sp>
          <p:nvSpPr>
            <p:cNvPr id="45" name="Oval 44">
              <a:extLst>
                <a:ext uri="{FF2B5EF4-FFF2-40B4-BE49-F238E27FC236}">
                  <a16:creationId xmlns:a16="http://schemas.microsoft.com/office/drawing/2014/main" id="{1E734882-E508-C215-15AC-6711DB7E5B32}"/>
                </a:ext>
              </a:extLst>
            </p:cNvPr>
            <p:cNvSpPr/>
            <p:nvPr/>
          </p:nvSpPr>
          <p:spPr>
            <a:xfrm>
              <a:off x="5032793" y="2192795"/>
              <a:ext cx="176464" cy="172602"/>
            </a:xfrm>
            <a:prstGeom prst="ellipse">
              <a:avLst/>
            </a:prstGeom>
            <a:solidFill>
              <a:schemeClr val="bg1"/>
            </a:solidFill>
            <a:ln>
              <a:solidFill>
                <a:schemeClr val="bg1"/>
              </a:solidFill>
            </a:ln>
            <a:effectLst>
              <a:glow rad="63500">
                <a:schemeClr val="tx1">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8" name="Group 47">
            <a:extLst>
              <a:ext uri="{FF2B5EF4-FFF2-40B4-BE49-F238E27FC236}">
                <a16:creationId xmlns:a16="http://schemas.microsoft.com/office/drawing/2014/main" id="{2C1A6AD1-ADD7-AA7E-0D90-0E448835C209}"/>
              </a:ext>
            </a:extLst>
          </p:cNvPr>
          <p:cNvGrpSpPr/>
          <p:nvPr/>
        </p:nvGrpSpPr>
        <p:grpSpPr>
          <a:xfrm>
            <a:off x="7225794" y="2789441"/>
            <a:ext cx="2064997" cy="2164374"/>
            <a:chOff x="2533822" y="2294505"/>
            <a:chExt cx="2064997" cy="2164374"/>
          </a:xfrm>
        </p:grpSpPr>
        <p:cxnSp>
          <p:nvCxnSpPr>
            <p:cNvPr id="49" name="Straight Connector 48">
              <a:extLst>
                <a:ext uri="{FF2B5EF4-FFF2-40B4-BE49-F238E27FC236}">
                  <a16:creationId xmlns:a16="http://schemas.microsoft.com/office/drawing/2014/main" id="{82D99711-A4DC-576F-7B5E-0E1CD2796AE1}"/>
                </a:ext>
              </a:extLst>
            </p:cNvPr>
            <p:cNvCxnSpPr>
              <a:cxnSpLocks/>
              <a:stCxn id="51" idx="3"/>
            </p:cNvCxnSpPr>
            <p:nvPr/>
          </p:nvCxnSpPr>
          <p:spPr>
            <a:xfrm flipH="1">
              <a:off x="3212010" y="2441830"/>
              <a:ext cx="1236188" cy="1274764"/>
            </a:xfrm>
            <a:prstGeom prst="line">
              <a:avLst/>
            </a:prstGeom>
            <a:ln w="38100">
              <a:solidFill>
                <a:schemeClr val="bg1"/>
              </a:solidFill>
            </a:ln>
            <a:effectLst>
              <a:glow rad="63500">
                <a:schemeClr val="tx1">
                  <a:alpha val="40000"/>
                </a:schemeClr>
              </a:glow>
            </a:effectLst>
          </p:spPr>
          <p:style>
            <a:lnRef idx="1">
              <a:schemeClr val="accent1"/>
            </a:lnRef>
            <a:fillRef idx="0">
              <a:schemeClr val="accent1"/>
            </a:fillRef>
            <a:effectRef idx="0">
              <a:schemeClr val="accent1"/>
            </a:effectRef>
            <a:fontRef idx="minor">
              <a:schemeClr val="tx1"/>
            </a:fontRef>
          </p:style>
        </p:cxnSp>
        <p:sp>
          <p:nvSpPr>
            <p:cNvPr id="50" name="Oval 49">
              <a:extLst>
                <a:ext uri="{FF2B5EF4-FFF2-40B4-BE49-F238E27FC236}">
                  <a16:creationId xmlns:a16="http://schemas.microsoft.com/office/drawing/2014/main" id="{0D51D423-FC0B-A974-4A45-4D866A3CC7B3}"/>
                </a:ext>
              </a:extLst>
            </p:cNvPr>
            <p:cNvSpPr/>
            <p:nvPr/>
          </p:nvSpPr>
          <p:spPr>
            <a:xfrm>
              <a:off x="2533822" y="3274780"/>
              <a:ext cx="1241712" cy="1184099"/>
            </a:xfrm>
            <a:prstGeom prst="ellipse">
              <a:avLst/>
            </a:prstGeom>
            <a:blipFill dpi="0" rotWithShape="1">
              <a:blip r:embed="rId8">
                <a:extLst>
                  <a:ext uri="{28A0092B-C50C-407E-A947-70E740481C1C}">
                    <a14:useLocalDpi xmlns:a14="http://schemas.microsoft.com/office/drawing/2010/main" val="0"/>
                  </a:ext>
                </a:extLst>
              </a:blip>
              <a:srcRect/>
              <a:stretch>
                <a:fillRect/>
              </a:stretch>
            </a:bli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effectLst>
                  <a:outerShdw blurRad="38100" dist="38100" dir="2700000" algn="tl">
                    <a:srgbClr val="000000">
                      <a:alpha val="43137"/>
                    </a:srgbClr>
                  </a:outerShdw>
                </a:effectLst>
              </a:endParaRPr>
            </a:p>
            <a:p>
              <a:pPr algn="ctr"/>
              <a:endParaRPr lang="en-US" b="1" dirty="0">
                <a:effectLst>
                  <a:outerShdw blurRad="38100" dist="38100" dir="2700000" algn="tl">
                    <a:srgbClr val="000000">
                      <a:alpha val="43137"/>
                    </a:srgbClr>
                  </a:outerShdw>
                </a:effectLst>
              </a:endParaRPr>
            </a:p>
            <a:p>
              <a:pPr algn="ctr"/>
              <a:r>
                <a:rPr lang="en-US" b="1" dirty="0">
                  <a:effectLst>
                    <a:outerShdw blurRad="38100" dist="38100" dir="2700000" algn="tl">
                      <a:srgbClr val="000000">
                        <a:alpha val="43137"/>
                      </a:srgbClr>
                    </a:outerShdw>
                  </a:effectLst>
                </a:rPr>
                <a:t>Sloth</a:t>
              </a:r>
            </a:p>
          </p:txBody>
        </p:sp>
        <p:sp>
          <p:nvSpPr>
            <p:cNvPr id="51" name="Oval 50">
              <a:extLst>
                <a:ext uri="{FF2B5EF4-FFF2-40B4-BE49-F238E27FC236}">
                  <a16:creationId xmlns:a16="http://schemas.microsoft.com/office/drawing/2014/main" id="{AA167B13-A44A-1B34-E1A4-050709FDCA76}"/>
                </a:ext>
              </a:extLst>
            </p:cNvPr>
            <p:cNvSpPr/>
            <p:nvPr/>
          </p:nvSpPr>
          <p:spPr>
            <a:xfrm>
              <a:off x="4422355" y="2294505"/>
              <a:ext cx="176464" cy="172602"/>
            </a:xfrm>
            <a:prstGeom prst="ellipse">
              <a:avLst/>
            </a:prstGeom>
            <a:solidFill>
              <a:schemeClr val="bg1"/>
            </a:solidFill>
            <a:ln>
              <a:solidFill>
                <a:schemeClr val="bg1"/>
              </a:solidFill>
            </a:ln>
            <a:effectLst>
              <a:glow rad="63500">
                <a:schemeClr val="tx1">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7" name="Group 56">
            <a:extLst>
              <a:ext uri="{FF2B5EF4-FFF2-40B4-BE49-F238E27FC236}">
                <a16:creationId xmlns:a16="http://schemas.microsoft.com/office/drawing/2014/main" id="{E422648D-4B93-AC5B-2296-7D9F1D7F93F4}"/>
              </a:ext>
            </a:extLst>
          </p:cNvPr>
          <p:cNvGrpSpPr/>
          <p:nvPr/>
        </p:nvGrpSpPr>
        <p:grpSpPr>
          <a:xfrm>
            <a:off x="9932196" y="2403061"/>
            <a:ext cx="2062351" cy="1184099"/>
            <a:chOff x="1713183" y="3274780"/>
            <a:chExt cx="2062351" cy="1184099"/>
          </a:xfrm>
        </p:grpSpPr>
        <p:cxnSp>
          <p:nvCxnSpPr>
            <p:cNvPr id="58" name="Straight Connector 57">
              <a:extLst>
                <a:ext uri="{FF2B5EF4-FFF2-40B4-BE49-F238E27FC236}">
                  <a16:creationId xmlns:a16="http://schemas.microsoft.com/office/drawing/2014/main" id="{F1C0E186-2DD8-E6C6-98AB-2885A9B8FB7E}"/>
                </a:ext>
              </a:extLst>
            </p:cNvPr>
            <p:cNvCxnSpPr>
              <a:cxnSpLocks/>
            </p:cNvCxnSpPr>
            <p:nvPr/>
          </p:nvCxnSpPr>
          <p:spPr>
            <a:xfrm>
              <a:off x="1889647" y="3636829"/>
              <a:ext cx="1012305" cy="273680"/>
            </a:xfrm>
            <a:prstGeom prst="line">
              <a:avLst/>
            </a:prstGeom>
            <a:ln w="38100">
              <a:solidFill>
                <a:schemeClr val="bg1"/>
              </a:solidFill>
            </a:ln>
            <a:effectLst>
              <a:glow rad="63500">
                <a:schemeClr val="tx1">
                  <a:alpha val="40000"/>
                </a:schemeClr>
              </a:glow>
            </a:effectLst>
          </p:spPr>
          <p:style>
            <a:lnRef idx="1">
              <a:schemeClr val="accent1"/>
            </a:lnRef>
            <a:fillRef idx="0">
              <a:schemeClr val="accent1"/>
            </a:fillRef>
            <a:effectRef idx="0">
              <a:schemeClr val="accent1"/>
            </a:effectRef>
            <a:fontRef idx="minor">
              <a:schemeClr val="tx1"/>
            </a:fontRef>
          </p:style>
        </p:cxnSp>
        <p:sp>
          <p:nvSpPr>
            <p:cNvPr id="59" name="Oval 58">
              <a:extLst>
                <a:ext uri="{FF2B5EF4-FFF2-40B4-BE49-F238E27FC236}">
                  <a16:creationId xmlns:a16="http://schemas.microsoft.com/office/drawing/2014/main" id="{E006A08C-0F4D-C059-9769-9761D49961D6}"/>
                </a:ext>
              </a:extLst>
            </p:cNvPr>
            <p:cNvSpPr/>
            <p:nvPr/>
          </p:nvSpPr>
          <p:spPr>
            <a:xfrm>
              <a:off x="2533822" y="3274780"/>
              <a:ext cx="1241712" cy="1184099"/>
            </a:xfrm>
            <a:prstGeom prst="ellipse">
              <a:avLst/>
            </a:prstGeom>
            <a:blipFill dpi="0" rotWithShape="1">
              <a:blip r:embed="rId9">
                <a:extLst>
                  <a:ext uri="{28A0092B-C50C-407E-A947-70E740481C1C}">
                    <a14:useLocalDpi xmlns:a14="http://schemas.microsoft.com/office/drawing/2010/main" val="0"/>
                  </a:ext>
                </a:extLst>
              </a:blip>
              <a:srcRect/>
              <a:stretch>
                <a:fillRect/>
              </a:stretch>
            </a:bli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effectLst>
                  <a:outerShdw blurRad="38100" dist="38100" dir="2700000" algn="tl">
                    <a:srgbClr val="000000">
                      <a:alpha val="43137"/>
                    </a:srgbClr>
                  </a:outerShdw>
                </a:effectLst>
              </a:endParaRPr>
            </a:p>
            <a:p>
              <a:pPr algn="ctr"/>
              <a:endParaRPr lang="en-US" b="1" dirty="0">
                <a:effectLst>
                  <a:outerShdw blurRad="38100" dist="38100" dir="2700000" algn="tl">
                    <a:srgbClr val="000000">
                      <a:alpha val="43137"/>
                    </a:srgbClr>
                  </a:outerShdw>
                </a:effectLst>
              </a:endParaRPr>
            </a:p>
            <a:p>
              <a:pPr algn="ctr"/>
              <a:r>
                <a:rPr lang="en-US" b="1" dirty="0">
                  <a:effectLst>
                    <a:outerShdw blurRad="38100" dist="38100" dir="2700000" algn="tl">
                      <a:srgbClr val="000000">
                        <a:alpha val="43137"/>
                      </a:srgbClr>
                    </a:outerShdw>
                  </a:effectLst>
                </a:rPr>
                <a:t>Asian Black</a:t>
              </a:r>
            </a:p>
          </p:txBody>
        </p:sp>
        <p:sp>
          <p:nvSpPr>
            <p:cNvPr id="60" name="Oval 59">
              <a:extLst>
                <a:ext uri="{FF2B5EF4-FFF2-40B4-BE49-F238E27FC236}">
                  <a16:creationId xmlns:a16="http://schemas.microsoft.com/office/drawing/2014/main" id="{7ABB47AD-8A64-A3AB-689A-91E86FB64D57}"/>
                </a:ext>
              </a:extLst>
            </p:cNvPr>
            <p:cNvSpPr/>
            <p:nvPr/>
          </p:nvSpPr>
          <p:spPr>
            <a:xfrm>
              <a:off x="1713183" y="3521032"/>
              <a:ext cx="176464" cy="172602"/>
            </a:xfrm>
            <a:prstGeom prst="ellipse">
              <a:avLst/>
            </a:prstGeom>
            <a:solidFill>
              <a:schemeClr val="bg1"/>
            </a:solidFill>
            <a:ln>
              <a:solidFill>
                <a:schemeClr val="bg1"/>
              </a:solidFill>
            </a:ln>
            <a:effectLst>
              <a:glow rad="63500">
                <a:schemeClr val="tx1">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097" name="Group 4096">
            <a:extLst>
              <a:ext uri="{FF2B5EF4-FFF2-40B4-BE49-F238E27FC236}">
                <a16:creationId xmlns:a16="http://schemas.microsoft.com/office/drawing/2014/main" id="{EBF4D627-F3A3-1B35-F749-A64A902DFC4B}"/>
              </a:ext>
            </a:extLst>
          </p:cNvPr>
          <p:cNvGrpSpPr/>
          <p:nvPr/>
        </p:nvGrpSpPr>
        <p:grpSpPr>
          <a:xfrm>
            <a:off x="9742133" y="1097266"/>
            <a:ext cx="2276424" cy="1562010"/>
            <a:chOff x="1713183" y="2131624"/>
            <a:chExt cx="2276424" cy="1562010"/>
          </a:xfrm>
        </p:grpSpPr>
        <p:cxnSp>
          <p:nvCxnSpPr>
            <p:cNvPr id="4099" name="Straight Connector 4098">
              <a:extLst>
                <a:ext uri="{FF2B5EF4-FFF2-40B4-BE49-F238E27FC236}">
                  <a16:creationId xmlns:a16="http://schemas.microsoft.com/office/drawing/2014/main" id="{D7CA7B6A-B378-7A9F-8975-19E82743EC4F}"/>
                </a:ext>
              </a:extLst>
            </p:cNvPr>
            <p:cNvCxnSpPr>
              <a:cxnSpLocks/>
            </p:cNvCxnSpPr>
            <p:nvPr/>
          </p:nvCxnSpPr>
          <p:spPr>
            <a:xfrm flipV="1">
              <a:off x="1781495" y="2758082"/>
              <a:ext cx="1159899" cy="878747"/>
            </a:xfrm>
            <a:prstGeom prst="line">
              <a:avLst/>
            </a:prstGeom>
            <a:ln w="38100">
              <a:solidFill>
                <a:schemeClr val="bg1"/>
              </a:solidFill>
            </a:ln>
            <a:effectLst>
              <a:glow rad="63500">
                <a:schemeClr val="tx1">
                  <a:alpha val="40000"/>
                </a:schemeClr>
              </a:glow>
            </a:effectLst>
          </p:spPr>
          <p:style>
            <a:lnRef idx="1">
              <a:schemeClr val="accent1"/>
            </a:lnRef>
            <a:fillRef idx="0">
              <a:schemeClr val="accent1"/>
            </a:fillRef>
            <a:effectRef idx="0">
              <a:schemeClr val="accent1"/>
            </a:effectRef>
            <a:fontRef idx="minor">
              <a:schemeClr val="tx1"/>
            </a:fontRef>
          </p:style>
        </p:cxnSp>
        <p:sp>
          <p:nvSpPr>
            <p:cNvPr id="4100" name="Oval 4099">
              <a:extLst>
                <a:ext uri="{FF2B5EF4-FFF2-40B4-BE49-F238E27FC236}">
                  <a16:creationId xmlns:a16="http://schemas.microsoft.com/office/drawing/2014/main" id="{F42B5782-734C-BD87-4EFF-ED07A4C4E268}"/>
                </a:ext>
              </a:extLst>
            </p:cNvPr>
            <p:cNvSpPr/>
            <p:nvPr/>
          </p:nvSpPr>
          <p:spPr>
            <a:xfrm>
              <a:off x="2747895" y="2131624"/>
              <a:ext cx="1241712" cy="1184099"/>
            </a:xfrm>
            <a:prstGeom prst="ellipse">
              <a:avLst/>
            </a:prstGeom>
            <a:blipFill dpi="0" rotWithShape="1">
              <a:blip r:embed="rId10">
                <a:extLst>
                  <a:ext uri="{28A0092B-C50C-407E-A947-70E740481C1C}">
                    <a14:useLocalDpi xmlns:a14="http://schemas.microsoft.com/office/drawing/2010/main" val="0"/>
                  </a:ext>
                </a:extLst>
              </a:blip>
              <a:srcRect/>
              <a:stretch>
                <a:fillRect/>
              </a:stretch>
            </a:bli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effectLst>
                  <a:outerShdw blurRad="38100" dist="38100" dir="2700000" algn="tl">
                    <a:srgbClr val="000000">
                      <a:alpha val="43137"/>
                    </a:srgbClr>
                  </a:outerShdw>
                </a:effectLst>
              </a:endParaRPr>
            </a:p>
            <a:p>
              <a:pPr algn="ctr"/>
              <a:endParaRPr lang="en-US" b="1" dirty="0">
                <a:effectLst>
                  <a:outerShdw blurRad="38100" dist="38100" dir="2700000" algn="tl">
                    <a:srgbClr val="000000">
                      <a:alpha val="43137"/>
                    </a:srgbClr>
                  </a:outerShdw>
                </a:effectLst>
              </a:endParaRPr>
            </a:p>
            <a:p>
              <a:pPr algn="ctr"/>
              <a:r>
                <a:rPr lang="en-US" b="1" dirty="0">
                  <a:effectLst>
                    <a:outerShdw blurRad="38100" dist="38100" dir="2700000" algn="tl">
                      <a:srgbClr val="000000">
                        <a:alpha val="43137"/>
                      </a:srgbClr>
                    </a:outerShdw>
                  </a:effectLst>
                </a:rPr>
                <a:t>Giant Panda</a:t>
              </a:r>
            </a:p>
          </p:txBody>
        </p:sp>
        <p:sp>
          <p:nvSpPr>
            <p:cNvPr id="4101" name="Oval 4100">
              <a:extLst>
                <a:ext uri="{FF2B5EF4-FFF2-40B4-BE49-F238E27FC236}">
                  <a16:creationId xmlns:a16="http://schemas.microsoft.com/office/drawing/2014/main" id="{A9785F13-314E-F2DB-DA0A-C2C2881A0C20}"/>
                </a:ext>
              </a:extLst>
            </p:cNvPr>
            <p:cNvSpPr/>
            <p:nvPr/>
          </p:nvSpPr>
          <p:spPr>
            <a:xfrm>
              <a:off x="1713183" y="3521032"/>
              <a:ext cx="176464" cy="172602"/>
            </a:xfrm>
            <a:prstGeom prst="ellipse">
              <a:avLst/>
            </a:prstGeom>
            <a:solidFill>
              <a:schemeClr val="bg1"/>
            </a:solidFill>
            <a:ln>
              <a:solidFill>
                <a:schemeClr val="bg1"/>
              </a:solidFill>
            </a:ln>
            <a:effectLst>
              <a:glow rad="63500">
                <a:schemeClr val="tx1">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104" name="Group 4103">
            <a:extLst>
              <a:ext uri="{FF2B5EF4-FFF2-40B4-BE49-F238E27FC236}">
                <a16:creationId xmlns:a16="http://schemas.microsoft.com/office/drawing/2014/main" id="{A4E8CB1B-4E1C-7476-3BE2-388A26F2D8EE}"/>
              </a:ext>
            </a:extLst>
          </p:cNvPr>
          <p:cNvGrpSpPr/>
          <p:nvPr/>
        </p:nvGrpSpPr>
        <p:grpSpPr>
          <a:xfrm>
            <a:off x="2820626" y="3424898"/>
            <a:ext cx="1947077" cy="2096720"/>
            <a:chOff x="2412395" y="2699308"/>
            <a:chExt cx="1947077" cy="2096720"/>
          </a:xfrm>
        </p:grpSpPr>
        <p:cxnSp>
          <p:nvCxnSpPr>
            <p:cNvPr id="4105" name="Straight Connector 4104">
              <a:extLst>
                <a:ext uri="{FF2B5EF4-FFF2-40B4-BE49-F238E27FC236}">
                  <a16:creationId xmlns:a16="http://schemas.microsoft.com/office/drawing/2014/main" id="{C8C3B3C2-DB1E-3731-BD65-88F454EFE7D5}"/>
                </a:ext>
              </a:extLst>
            </p:cNvPr>
            <p:cNvCxnSpPr>
              <a:cxnSpLocks/>
              <a:stCxn id="4107" idx="3"/>
            </p:cNvCxnSpPr>
            <p:nvPr/>
          </p:nvCxnSpPr>
          <p:spPr>
            <a:xfrm flipH="1">
              <a:off x="3329033" y="2846633"/>
              <a:ext cx="879818" cy="1003340"/>
            </a:xfrm>
            <a:prstGeom prst="line">
              <a:avLst/>
            </a:prstGeom>
            <a:ln w="38100">
              <a:solidFill>
                <a:schemeClr val="bg1"/>
              </a:solidFill>
            </a:ln>
            <a:effectLst>
              <a:glow rad="63500">
                <a:schemeClr val="tx1">
                  <a:alpha val="40000"/>
                </a:schemeClr>
              </a:glow>
            </a:effectLst>
          </p:spPr>
          <p:style>
            <a:lnRef idx="1">
              <a:schemeClr val="accent1"/>
            </a:lnRef>
            <a:fillRef idx="0">
              <a:schemeClr val="accent1"/>
            </a:fillRef>
            <a:effectRef idx="0">
              <a:schemeClr val="accent1"/>
            </a:effectRef>
            <a:fontRef idx="minor">
              <a:schemeClr val="tx1"/>
            </a:fontRef>
          </p:style>
        </p:cxnSp>
        <p:sp>
          <p:nvSpPr>
            <p:cNvPr id="4106" name="Oval 4105">
              <a:extLst>
                <a:ext uri="{FF2B5EF4-FFF2-40B4-BE49-F238E27FC236}">
                  <a16:creationId xmlns:a16="http://schemas.microsoft.com/office/drawing/2014/main" id="{34D05883-967F-6A8E-E4A8-16D3EE67A4AF}"/>
                </a:ext>
              </a:extLst>
            </p:cNvPr>
            <p:cNvSpPr/>
            <p:nvPr/>
          </p:nvSpPr>
          <p:spPr>
            <a:xfrm>
              <a:off x="2412395" y="3611929"/>
              <a:ext cx="1241712" cy="1184099"/>
            </a:xfrm>
            <a:prstGeom prst="ellipse">
              <a:avLst/>
            </a:prstGeom>
            <a:blipFill dpi="0" rotWithShape="1">
              <a:blip r:embed="rId11">
                <a:extLst>
                  <a:ext uri="{28A0092B-C50C-407E-A947-70E740481C1C}">
                    <a14:useLocalDpi xmlns:a14="http://schemas.microsoft.com/office/drawing/2010/main" val="0"/>
                  </a:ext>
                </a:extLst>
              </a:blip>
              <a:srcRect/>
              <a:stretch>
                <a:fillRect/>
              </a:stretch>
            </a:bli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effectLst>
                  <a:outerShdw blurRad="38100" dist="38100" dir="2700000" algn="tl">
                    <a:srgbClr val="000000">
                      <a:alpha val="43137"/>
                    </a:srgbClr>
                  </a:outerShdw>
                </a:effectLst>
              </a:endParaRPr>
            </a:p>
            <a:p>
              <a:pPr algn="ctr"/>
              <a:endParaRPr lang="en-US" b="1" dirty="0">
                <a:effectLst>
                  <a:outerShdw blurRad="38100" dist="38100" dir="2700000" algn="tl">
                    <a:srgbClr val="000000">
                      <a:alpha val="43137"/>
                    </a:srgbClr>
                  </a:outerShdw>
                </a:effectLst>
              </a:endParaRPr>
            </a:p>
            <a:p>
              <a:pPr algn="ctr"/>
              <a:r>
                <a:rPr lang="en-US" sz="1250" b="1" dirty="0">
                  <a:effectLst>
                    <a:outerShdw blurRad="38100" dist="38100" dir="2700000" algn="tl">
                      <a:srgbClr val="000000">
                        <a:alpha val="43137"/>
                      </a:srgbClr>
                    </a:outerShdw>
                  </a:effectLst>
                </a:rPr>
                <a:t>Spectacled</a:t>
              </a:r>
            </a:p>
          </p:txBody>
        </p:sp>
        <p:sp>
          <p:nvSpPr>
            <p:cNvPr id="4107" name="Oval 4106">
              <a:extLst>
                <a:ext uri="{FF2B5EF4-FFF2-40B4-BE49-F238E27FC236}">
                  <a16:creationId xmlns:a16="http://schemas.microsoft.com/office/drawing/2014/main" id="{C9D6F288-5E40-0B53-FD41-1213B43EB26E}"/>
                </a:ext>
              </a:extLst>
            </p:cNvPr>
            <p:cNvSpPr/>
            <p:nvPr/>
          </p:nvSpPr>
          <p:spPr>
            <a:xfrm>
              <a:off x="4183008" y="2699308"/>
              <a:ext cx="176464" cy="172602"/>
            </a:xfrm>
            <a:prstGeom prst="ellipse">
              <a:avLst/>
            </a:prstGeom>
            <a:solidFill>
              <a:schemeClr val="bg1"/>
            </a:solidFill>
            <a:ln>
              <a:solidFill>
                <a:schemeClr val="bg1"/>
              </a:solidFill>
            </a:ln>
            <a:effectLst>
              <a:glow rad="63500">
                <a:schemeClr val="tx1">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TextBox 2">
            <a:extLst>
              <a:ext uri="{FF2B5EF4-FFF2-40B4-BE49-F238E27FC236}">
                <a16:creationId xmlns:a16="http://schemas.microsoft.com/office/drawing/2014/main" id="{DEDE961D-009B-D9E0-F1AD-2329901603AB}"/>
              </a:ext>
            </a:extLst>
          </p:cNvPr>
          <p:cNvSpPr txBox="1"/>
          <p:nvPr/>
        </p:nvSpPr>
        <p:spPr>
          <a:xfrm>
            <a:off x="78378" y="879566"/>
            <a:ext cx="1419496" cy="3600986"/>
          </a:xfrm>
          <a:prstGeom prst="rect">
            <a:avLst/>
          </a:prstGeom>
          <a:noFill/>
        </p:spPr>
        <p:txBody>
          <a:bodyPr wrap="square" rtlCol="0">
            <a:spAutoFit/>
          </a:bodyPr>
          <a:lstStyle/>
          <a:p>
            <a:pPr marL="174625" indent="-174625">
              <a:spcAft>
                <a:spcPts val="1200"/>
              </a:spcAft>
              <a:buClr>
                <a:schemeClr val="tx1">
                  <a:lumMod val="65000"/>
                  <a:lumOff val="35000"/>
                </a:schemeClr>
              </a:buClr>
              <a:buFont typeface="Calibri Light" panose="020F0302020204030204" pitchFamily="34" charset="0"/>
              <a:buChar char="˃"/>
            </a:pPr>
            <a:r>
              <a:rPr lang="en-US" sz="1400" dirty="0">
                <a:solidFill>
                  <a:schemeClr val="tx1">
                    <a:lumMod val="65000"/>
                    <a:lumOff val="35000"/>
                  </a:schemeClr>
                </a:solidFill>
              </a:rPr>
              <a:t>Learning objectives</a:t>
            </a:r>
          </a:p>
          <a:p>
            <a:pPr marL="174625" indent="-174625">
              <a:spcAft>
                <a:spcPts val="1200"/>
              </a:spcAft>
              <a:buClr>
                <a:schemeClr val="tx1">
                  <a:lumMod val="65000"/>
                  <a:lumOff val="35000"/>
                </a:schemeClr>
              </a:buClr>
              <a:buFont typeface="Calibri Light" panose="020F0302020204030204" pitchFamily="34" charset="0"/>
              <a:buChar char="˃"/>
            </a:pPr>
            <a:r>
              <a:rPr lang="en-US" sz="1400" dirty="0">
                <a:solidFill>
                  <a:schemeClr val="tx1">
                    <a:lumMod val="65000"/>
                    <a:lumOff val="35000"/>
                  </a:schemeClr>
                </a:solidFill>
              </a:rPr>
              <a:t>Weather vs climate</a:t>
            </a:r>
          </a:p>
          <a:p>
            <a:pPr marL="174625" indent="-174625">
              <a:spcAft>
                <a:spcPts val="1200"/>
              </a:spcAft>
              <a:buClr>
                <a:schemeClr val="tx1">
                  <a:lumMod val="65000"/>
                  <a:lumOff val="35000"/>
                </a:schemeClr>
              </a:buClr>
              <a:buFont typeface="Calibri Light" panose="020F0302020204030204" pitchFamily="34" charset="0"/>
              <a:buChar char="˃"/>
            </a:pPr>
            <a:r>
              <a:rPr lang="en-US" sz="1400" dirty="0">
                <a:solidFill>
                  <a:schemeClr val="tx1">
                    <a:lumMod val="65000"/>
                    <a:lumOff val="35000"/>
                  </a:schemeClr>
                </a:solidFill>
              </a:rPr>
              <a:t>The Earth’s spheres</a:t>
            </a:r>
          </a:p>
          <a:p>
            <a:pPr marL="174625" indent="-174625">
              <a:spcAft>
                <a:spcPts val="1200"/>
              </a:spcAft>
              <a:buClr>
                <a:schemeClr val="tx1">
                  <a:lumMod val="65000"/>
                  <a:lumOff val="35000"/>
                </a:schemeClr>
              </a:buClr>
              <a:buFont typeface="Calibri Light" panose="020F0302020204030204" pitchFamily="34" charset="0"/>
              <a:buChar char="˃"/>
            </a:pPr>
            <a:r>
              <a:rPr lang="en-US" sz="1400" dirty="0">
                <a:solidFill>
                  <a:schemeClr val="tx1">
                    <a:lumMod val="65000"/>
                    <a:lumOff val="35000"/>
                  </a:schemeClr>
                </a:solidFill>
              </a:rPr>
              <a:t>Creating local climates</a:t>
            </a:r>
          </a:p>
          <a:p>
            <a:pPr marL="174625" indent="-174625">
              <a:spcAft>
                <a:spcPts val="1200"/>
              </a:spcAft>
              <a:buClr>
                <a:schemeClr val="accent2">
                  <a:lumMod val="60000"/>
                  <a:lumOff val="40000"/>
                </a:schemeClr>
              </a:buClr>
              <a:buFont typeface="Calibri Light" panose="020F0302020204030204" pitchFamily="34" charset="0"/>
              <a:buChar char="˃"/>
            </a:pPr>
            <a:r>
              <a:rPr lang="en-US" sz="1400" dirty="0">
                <a:solidFill>
                  <a:schemeClr val="bg1"/>
                </a:solidFill>
              </a:rPr>
              <a:t>Where are organisms?</a:t>
            </a:r>
          </a:p>
          <a:p>
            <a:pPr>
              <a:spcAft>
                <a:spcPts val="1200"/>
              </a:spcAft>
            </a:pPr>
            <a:endParaRPr lang="en-US" sz="1400" dirty="0">
              <a:solidFill>
                <a:schemeClr val="bg1"/>
              </a:solidFill>
            </a:endParaRPr>
          </a:p>
          <a:p>
            <a:pPr marL="285750" indent="-285750">
              <a:spcAft>
                <a:spcPts val="1200"/>
              </a:spcAft>
              <a:buFont typeface="Calibri Light" panose="020F0302020204030204" pitchFamily="34" charset="0"/>
              <a:buChar char="˃"/>
            </a:pPr>
            <a:endParaRPr lang="en-US" sz="1400" dirty="0">
              <a:solidFill>
                <a:schemeClr val="bg1"/>
              </a:solidFill>
            </a:endParaRPr>
          </a:p>
        </p:txBody>
      </p:sp>
    </p:spTree>
    <p:extLst>
      <p:ext uri="{BB962C8B-B14F-4D97-AF65-F5344CB8AC3E}">
        <p14:creationId xmlns:p14="http://schemas.microsoft.com/office/powerpoint/2010/main" val="1293657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1000"/>
                                        <p:tgtEl>
                                          <p:spTgt spid="28"/>
                                        </p:tgtEl>
                                      </p:cBhvr>
                                    </p:animEffect>
                                  </p:childTnLst>
                                </p:cTn>
                              </p:par>
                              <p:par>
                                <p:cTn id="8" presetID="10" presetClass="entr" presetSubtype="0" fill="hold" nodeType="withEffect">
                                  <p:stCondLst>
                                    <p:cond delay="0"/>
                                  </p:stCondLst>
                                  <p:childTnLst>
                                    <p:set>
                                      <p:cBhvr>
                                        <p:cTn id="9" dur="1" fill="hold">
                                          <p:stCondLst>
                                            <p:cond delay="0"/>
                                          </p:stCondLst>
                                        </p:cTn>
                                        <p:tgtEl>
                                          <p:spTgt spid="42"/>
                                        </p:tgtEl>
                                        <p:attrNameLst>
                                          <p:attrName>style.visibility</p:attrName>
                                        </p:attrNameLst>
                                      </p:cBhvr>
                                      <p:to>
                                        <p:strVal val="visible"/>
                                      </p:to>
                                    </p:set>
                                    <p:animEffect transition="in" filter="fade">
                                      <p:cBhvr>
                                        <p:cTn id="10" dur="1000"/>
                                        <p:tgtEl>
                                          <p:spTgt spid="4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1000"/>
                                        <p:tgtEl>
                                          <p:spTgt spid="12"/>
                                        </p:tgtEl>
                                      </p:cBhvr>
                                    </p:animEffect>
                                  </p:childTnLst>
                                </p:cTn>
                              </p:par>
                              <p:par>
                                <p:cTn id="16" presetID="10" presetClass="entr" presetSubtype="0" fill="hold" nodeType="withEffect">
                                  <p:stCondLst>
                                    <p:cond delay="0"/>
                                  </p:stCondLst>
                                  <p:childTnLst>
                                    <p:set>
                                      <p:cBhvr>
                                        <p:cTn id="17" dur="1" fill="hold">
                                          <p:stCondLst>
                                            <p:cond delay="0"/>
                                          </p:stCondLst>
                                        </p:cTn>
                                        <p:tgtEl>
                                          <p:spTgt spid="4104"/>
                                        </p:tgtEl>
                                        <p:attrNameLst>
                                          <p:attrName>style.visibility</p:attrName>
                                        </p:attrNameLst>
                                      </p:cBhvr>
                                      <p:to>
                                        <p:strVal val="visible"/>
                                      </p:to>
                                    </p:set>
                                    <p:animEffect transition="in" filter="fade">
                                      <p:cBhvr>
                                        <p:cTn id="18" dur="1000"/>
                                        <p:tgtEl>
                                          <p:spTgt spid="4104"/>
                                        </p:tgtEl>
                                      </p:cBhvr>
                                    </p:animEffect>
                                  </p:childTnLst>
                                </p:cTn>
                              </p:par>
                              <p:par>
                                <p:cTn id="19" presetID="10" presetClass="entr" presetSubtype="0" fill="hold" nodeType="withEffect">
                                  <p:stCondLst>
                                    <p:cond delay="0"/>
                                  </p:stCondLst>
                                  <p:childTnLst>
                                    <p:set>
                                      <p:cBhvr>
                                        <p:cTn id="20" dur="1" fill="hold">
                                          <p:stCondLst>
                                            <p:cond delay="0"/>
                                          </p:stCondLst>
                                        </p:cTn>
                                        <p:tgtEl>
                                          <p:spTgt spid="26"/>
                                        </p:tgtEl>
                                        <p:attrNameLst>
                                          <p:attrName>style.visibility</p:attrName>
                                        </p:attrNameLst>
                                      </p:cBhvr>
                                      <p:to>
                                        <p:strVal val="visible"/>
                                      </p:to>
                                    </p:set>
                                    <p:animEffect transition="in" filter="fade">
                                      <p:cBhvr>
                                        <p:cTn id="21" dur="1000"/>
                                        <p:tgtEl>
                                          <p:spTgt spid="26"/>
                                        </p:tgtEl>
                                      </p:cBhvr>
                                    </p:animEffect>
                                  </p:childTnLst>
                                </p:cTn>
                              </p:par>
                              <p:par>
                                <p:cTn id="22" presetID="10" presetClass="entr" presetSubtype="0" fill="hold" nodeType="withEffect">
                                  <p:stCondLst>
                                    <p:cond delay="0"/>
                                  </p:stCondLst>
                                  <p:childTnLst>
                                    <p:set>
                                      <p:cBhvr>
                                        <p:cTn id="23" dur="1" fill="hold">
                                          <p:stCondLst>
                                            <p:cond delay="0"/>
                                          </p:stCondLst>
                                        </p:cTn>
                                        <p:tgtEl>
                                          <p:spTgt spid="48"/>
                                        </p:tgtEl>
                                        <p:attrNameLst>
                                          <p:attrName>style.visibility</p:attrName>
                                        </p:attrNameLst>
                                      </p:cBhvr>
                                      <p:to>
                                        <p:strVal val="visible"/>
                                      </p:to>
                                    </p:set>
                                    <p:animEffect transition="in" filter="fade">
                                      <p:cBhvr>
                                        <p:cTn id="24" dur="1000"/>
                                        <p:tgtEl>
                                          <p:spTgt spid="48"/>
                                        </p:tgtEl>
                                      </p:cBhvr>
                                    </p:animEffect>
                                  </p:childTnLst>
                                </p:cTn>
                              </p:par>
                              <p:par>
                                <p:cTn id="25" presetID="10" presetClass="entr" presetSubtype="0" fill="hold" nodeType="withEffect">
                                  <p:stCondLst>
                                    <p:cond delay="0"/>
                                  </p:stCondLst>
                                  <p:childTnLst>
                                    <p:set>
                                      <p:cBhvr>
                                        <p:cTn id="26" dur="1" fill="hold">
                                          <p:stCondLst>
                                            <p:cond delay="0"/>
                                          </p:stCondLst>
                                        </p:cTn>
                                        <p:tgtEl>
                                          <p:spTgt spid="57"/>
                                        </p:tgtEl>
                                        <p:attrNameLst>
                                          <p:attrName>style.visibility</p:attrName>
                                        </p:attrNameLst>
                                      </p:cBhvr>
                                      <p:to>
                                        <p:strVal val="visible"/>
                                      </p:to>
                                    </p:set>
                                    <p:animEffect transition="in" filter="fade">
                                      <p:cBhvr>
                                        <p:cTn id="27" dur="1000"/>
                                        <p:tgtEl>
                                          <p:spTgt spid="57"/>
                                        </p:tgtEl>
                                      </p:cBhvr>
                                    </p:animEffect>
                                  </p:childTnLst>
                                </p:cTn>
                              </p:par>
                              <p:par>
                                <p:cTn id="28" presetID="10" presetClass="entr" presetSubtype="0" fill="hold" nodeType="withEffect">
                                  <p:stCondLst>
                                    <p:cond delay="0"/>
                                  </p:stCondLst>
                                  <p:childTnLst>
                                    <p:set>
                                      <p:cBhvr>
                                        <p:cTn id="29" dur="1" fill="hold">
                                          <p:stCondLst>
                                            <p:cond delay="0"/>
                                          </p:stCondLst>
                                        </p:cTn>
                                        <p:tgtEl>
                                          <p:spTgt spid="4097"/>
                                        </p:tgtEl>
                                        <p:attrNameLst>
                                          <p:attrName>style.visibility</p:attrName>
                                        </p:attrNameLst>
                                      </p:cBhvr>
                                      <p:to>
                                        <p:strVal val="visible"/>
                                      </p:to>
                                    </p:set>
                                    <p:animEffect transition="in" filter="fade">
                                      <p:cBhvr>
                                        <p:cTn id="30" dur="1000"/>
                                        <p:tgtEl>
                                          <p:spTgt spid="40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F7F6D-C954-893B-AAF9-B0722F00010F}"/>
              </a:ext>
            </a:extLst>
          </p:cNvPr>
          <p:cNvSpPr>
            <a:spLocks noGrp="1"/>
          </p:cNvSpPr>
          <p:nvPr>
            <p:ph type="title"/>
          </p:nvPr>
        </p:nvSpPr>
        <p:spPr/>
        <p:txBody>
          <a:bodyPr>
            <a:normAutofit fontScale="90000"/>
          </a:bodyPr>
          <a:lstStyle/>
          <a:p>
            <a:pPr algn="ctr"/>
            <a:r>
              <a:rPr lang="en-US" sz="4000" dirty="0"/>
              <a:t>What factors create local climates and how does this affect distribution of species?</a:t>
            </a:r>
            <a:br>
              <a:rPr lang="en-US" dirty="0"/>
            </a:br>
            <a:endParaRPr lang="en-US" dirty="0"/>
          </a:p>
        </p:txBody>
      </p:sp>
      <p:sp>
        <p:nvSpPr>
          <p:cNvPr id="3" name="Content Placeholder 2">
            <a:extLst>
              <a:ext uri="{FF2B5EF4-FFF2-40B4-BE49-F238E27FC236}">
                <a16:creationId xmlns:a16="http://schemas.microsoft.com/office/drawing/2014/main" id="{7A64925F-D857-EE86-C14F-F876108A2E96}"/>
              </a:ext>
            </a:extLst>
          </p:cNvPr>
          <p:cNvSpPr>
            <a:spLocks noGrp="1"/>
          </p:cNvSpPr>
          <p:nvPr>
            <p:ph idx="1"/>
          </p:nvPr>
        </p:nvSpPr>
        <p:spPr>
          <a:xfrm>
            <a:off x="1673526" y="1619147"/>
            <a:ext cx="10325816" cy="4583801"/>
          </a:xfrm>
        </p:spPr>
        <p:txBody>
          <a:bodyPr/>
          <a:lstStyle/>
          <a:p>
            <a:r>
              <a:rPr lang="en-US" dirty="0"/>
              <a:t>The Earth has four main spheres: biosphere, hydrosphere, lithosphere, and atmosphere</a:t>
            </a:r>
          </a:p>
          <a:p>
            <a:r>
              <a:rPr lang="en-US" dirty="0"/>
              <a:t>Local climates are created when these spheres interact</a:t>
            </a:r>
          </a:p>
          <a:p>
            <a:r>
              <a:rPr lang="en-US" dirty="0"/>
              <a:t>Local climates vary based on: latitude, altitude, atmospheric instability, prevailing winds, rain shadows, proximity to water, and land cover</a:t>
            </a:r>
          </a:p>
          <a:p>
            <a:r>
              <a:rPr lang="en-US" dirty="0"/>
              <a:t>Organisms adapt to their climate, resulting in variations in species</a:t>
            </a:r>
          </a:p>
        </p:txBody>
      </p:sp>
      <p:sp>
        <p:nvSpPr>
          <p:cNvPr id="4" name="TextBox 3">
            <a:extLst>
              <a:ext uri="{FF2B5EF4-FFF2-40B4-BE49-F238E27FC236}">
                <a16:creationId xmlns:a16="http://schemas.microsoft.com/office/drawing/2014/main" id="{B6BDFB7A-4ABD-1E99-D7D9-1DEE49EDB0A8}"/>
              </a:ext>
            </a:extLst>
          </p:cNvPr>
          <p:cNvSpPr txBox="1"/>
          <p:nvPr/>
        </p:nvSpPr>
        <p:spPr>
          <a:xfrm>
            <a:off x="78378" y="879566"/>
            <a:ext cx="1419496" cy="3600986"/>
          </a:xfrm>
          <a:prstGeom prst="rect">
            <a:avLst/>
          </a:prstGeom>
          <a:noFill/>
        </p:spPr>
        <p:txBody>
          <a:bodyPr wrap="square" rtlCol="0">
            <a:spAutoFit/>
          </a:bodyPr>
          <a:lstStyle/>
          <a:p>
            <a:pPr marL="174625" indent="-174625">
              <a:spcAft>
                <a:spcPts val="1200"/>
              </a:spcAft>
              <a:buClr>
                <a:schemeClr val="accent2">
                  <a:lumMod val="60000"/>
                  <a:lumOff val="40000"/>
                </a:schemeClr>
              </a:buClr>
              <a:buFont typeface="Calibri Light" panose="020F0302020204030204" pitchFamily="34" charset="0"/>
              <a:buChar char="˃"/>
            </a:pPr>
            <a:r>
              <a:rPr lang="en-US" sz="1400" dirty="0">
                <a:solidFill>
                  <a:schemeClr val="bg1"/>
                </a:solidFill>
              </a:rPr>
              <a:t>Learning objectives</a:t>
            </a:r>
          </a:p>
          <a:p>
            <a:pPr marL="174625" indent="-174625">
              <a:spcAft>
                <a:spcPts val="1200"/>
              </a:spcAft>
              <a:buClr>
                <a:schemeClr val="tx1">
                  <a:lumMod val="65000"/>
                  <a:lumOff val="35000"/>
                </a:schemeClr>
              </a:buClr>
              <a:buFont typeface="Calibri Light" panose="020F0302020204030204" pitchFamily="34" charset="0"/>
              <a:buChar char="˃"/>
            </a:pPr>
            <a:r>
              <a:rPr lang="en-US" sz="1400">
                <a:solidFill>
                  <a:schemeClr val="tx1">
                    <a:lumMod val="65000"/>
                    <a:lumOff val="35000"/>
                  </a:schemeClr>
                </a:solidFill>
              </a:rPr>
              <a:t>Weather vs climate</a:t>
            </a:r>
          </a:p>
          <a:p>
            <a:pPr marL="174625" indent="-174625">
              <a:spcAft>
                <a:spcPts val="1200"/>
              </a:spcAft>
              <a:buClr>
                <a:schemeClr val="tx1">
                  <a:lumMod val="65000"/>
                  <a:lumOff val="35000"/>
                </a:schemeClr>
              </a:buClr>
              <a:buFont typeface="Calibri Light" panose="020F0302020204030204" pitchFamily="34" charset="0"/>
              <a:buChar char="˃"/>
            </a:pPr>
            <a:r>
              <a:rPr lang="en-US" sz="1400">
                <a:solidFill>
                  <a:schemeClr val="tx1">
                    <a:lumMod val="65000"/>
                    <a:lumOff val="35000"/>
                  </a:schemeClr>
                </a:solidFill>
              </a:rPr>
              <a:t>The </a:t>
            </a:r>
            <a:r>
              <a:rPr lang="en-US" sz="1400" dirty="0">
                <a:solidFill>
                  <a:schemeClr val="tx1">
                    <a:lumMod val="65000"/>
                    <a:lumOff val="35000"/>
                  </a:schemeClr>
                </a:solidFill>
              </a:rPr>
              <a:t>Earth’s spheres</a:t>
            </a:r>
          </a:p>
          <a:p>
            <a:pPr marL="174625" indent="-174625">
              <a:spcAft>
                <a:spcPts val="1200"/>
              </a:spcAft>
              <a:buClr>
                <a:schemeClr val="tx1">
                  <a:lumMod val="65000"/>
                  <a:lumOff val="35000"/>
                </a:schemeClr>
              </a:buClr>
              <a:buFont typeface="Calibri Light" panose="020F0302020204030204" pitchFamily="34" charset="0"/>
              <a:buChar char="˃"/>
            </a:pPr>
            <a:r>
              <a:rPr lang="en-US" sz="1400" dirty="0">
                <a:solidFill>
                  <a:schemeClr val="tx1">
                    <a:lumMod val="65000"/>
                    <a:lumOff val="35000"/>
                  </a:schemeClr>
                </a:solidFill>
              </a:rPr>
              <a:t>Creating local climates</a:t>
            </a:r>
          </a:p>
          <a:p>
            <a:pPr marL="174625" indent="-174625">
              <a:spcAft>
                <a:spcPts val="1200"/>
              </a:spcAft>
              <a:buClr>
                <a:schemeClr val="tx1">
                  <a:lumMod val="65000"/>
                  <a:lumOff val="35000"/>
                </a:schemeClr>
              </a:buClr>
              <a:buFont typeface="Calibri Light" panose="020F0302020204030204" pitchFamily="34" charset="0"/>
              <a:buChar char="˃"/>
            </a:pPr>
            <a:r>
              <a:rPr lang="en-US" sz="1400" dirty="0">
                <a:solidFill>
                  <a:schemeClr val="tx1">
                    <a:lumMod val="65000"/>
                    <a:lumOff val="35000"/>
                  </a:schemeClr>
                </a:solidFill>
              </a:rPr>
              <a:t>Where are organisms?</a:t>
            </a:r>
          </a:p>
          <a:p>
            <a:pPr>
              <a:spcAft>
                <a:spcPts val="1200"/>
              </a:spcAft>
            </a:pPr>
            <a:endParaRPr lang="en-US" sz="1400" dirty="0">
              <a:solidFill>
                <a:schemeClr val="bg1"/>
              </a:solidFill>
            </a:endParaRPr>
          </a:p>
          <a:p>
            <a:pPr marL="285750" indent="-285750">
              <a:spcAft>
                <a:spcPts val="1200"/>
              </a:spcAft>
              <a:buFont typeface="Calibri Light" panose="020F0302020204030204" pitchFamily="34" charset="0"/>
              <a:buChar char="˃"/>
            </a:pPr>
            <a:endParaRPr lang="en-US" sz="1400" dirty="0">
              <a:solidFill>
                <a:schemeClr val="bg1"/>
              </a:solidFill>
            </a:endParaRPr>
          </a:p>
        </p:txBody>
      </p:sp>
    </p:spTree>
    <p:extLst>
      <p:ext uri="{BB962C8B-B14F-4D97-AF65-F5344CB8AC3E}">
        <p14:creationId xmlns:p14="http://schemas.microsoft.com/office/powerpoint/2010/main" val="389674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14B2F5-C2C8-732B-D857-A7BA687C2AA8}"/>
              </a:ext>
            </a:extLst>
          </p:cNvPr>
          <p:cNvSpPr>
            <a:spLocks noGrp="1"/>
          </p:cNvSpPr>
          <p:nvPr>
            <p:ph type="title"/>
          </p:nvPr>
        </p:nvSpPr>
        <p:spPr>
          <a:xfrm>
            <a:off x="838200" y="-11942"/>
            <a:ext cx="10515600" cy="1325563"/>
          </a:xfrm>
        </p:spPr>
        <p:txBody>
          <a:bodyPr/>
          <a:lstStyle/>
          <a:p>
            <a:r>
              <a:rPr lang="en-US" dirty="0"/>
              <a:t>Discussion Prompts</a:t>
            </a:r>
          </a:p>
        </p:txBody>
      </p:sp>
      <p:sp>
        <p:nvSpPr>
          <p:cNvPr id="3" name="Content Placeholder 2">
            <a:extLst>
              <a:ext uri="{FF2B5EF4-FFF2-40B4-BE49-F238E27FC236}">
                <a16:creationId xmlns:a16="http://schemas.microsoft.com/office/drawing/2014/main" id="{D8EEE954-B589-CF1A-38A4-50EF18B60416}"/>
              </a:ext>
            </a:extLst>
          </p:cNvPr>
          <p:cNvSpPr>
            <a:spLocks noGrp="1"/>
          </p:cNvSpPr>
          <p:nvPr>
            <p:ph idx="1"/>
          </p:nvPr>
        </p:nvSpPr>
        <p:spPr>
          <a:xfrm>
            <a:off x="838200" y="1313621"/>
            <a:ext cx="10515600" cy="4417332"/>
          </a:xfrm>
        </p:spPr>
        <p:txBody>
          <a:bodyPr/>
          <a:lstStyle/>
          <a:p>
            <a:r>
              <a:rPr lang="en-US" dirty="0"/>
              <a:t>Explain how proximity to water affects temperature.</a:t>
            </a:r>
          </a:p>
          <a:p>
            <a:r>
              <a:rPr lang="en-US" dirty="0"/>
              <a:t>Describe 2 – 3 different ways that plants and animals adapt to different climates.</a:t>
            </a:r>
          </a:p>
          <a:p>
            <a:r>
              <a:rPr lang="en-US" dirty="0"/>
              <a:t>Generally speaking, would temperature increase or decrease if:</a:t>
            </a:r>
          </a:p>
          <a:p>
            <a:pPr lvl="1"/>
            <a:r>
              <a:rPr lang="en-US" dirty="0"/>
              <a:t>You traveled away from the equator?</a:t>
            </a:r>
          </a:p>
          <a:p>
            <a:pPr lvl="1"/>
            <a:r>
              <a:rPr lang="en-US" dirty="0"/>
              <a:t>You traveled up a mountain?</a:t>
            </a:r>
          </a:p>
          <a:p>
            <a:pPr lvl="1"/>
            <a:r>
              <a:rPr lang="en-US" dirty="0"/>
              <a:t>A densely-populated city was built on land that was previously farmland?</a:t>
            </a:r>
          </a:p>
        </p:txBody>
      </p:sp>
    </p:spTree>
    <p:extLst>
      <p:ext uri="{BB962C8B-B14F-4D97-AF65-F5344CB8AC3E}">
        <p14:creationId xmlns:p14="http://schemas.microsoft.com/office/powerpoint/2010/main" val="56983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14B2F5-C2C8-732B-D857-A7BA687C2AA8}"/>
              </a:ext>
            </a:extLst>
          </p:cNvPr>
          <p:cNvSpPr>
            <a:spLocks noGrp="1"/>
          </p:cNvSpPr>
          <p:nvPr>
            <p:ph type="title"/>
          </p:nvPr>
        </p:nvSpPr>
        <p:spPr>
          <a:xfrm>
            <a:off x="838200" y="-11942"/>
            <a:ext cx="10515600" cy="1325563"/>
          </a:xfrm>
        </p:spPr>
        <p:txBody>
          <a:bodyPr/>
          <a:lstStyle/>
          <a:p>
            <a:r>
              <a:rPr lang="en-US" dirty="0"/>
              <a:t>Discussion Prompts</a:t>
            </a:r>
          </a:p>
        </p:txBody>
      </p:sp>
      <p:sp>
        <p:nvSpPr>
          <p:cNvPr id="3" name="Content Placeholder 2">
            <a:extLst>
              <a:ext uri="{FF2B5EF4-FFF2-40B4-BE49-F238E27FC236}">
                <a16:creationId xmlns:a16="http://schemas.microsoft.com/office/drawing/2014/main" id="{D8EEE954-B589-CF1A-38A4-50EF18B60416}"/>
              </a:ext>
            </a:extLst>
          </p:cNvPr>
          <p:cNvSpPr>
            <a:spLocks noGrp="1"/>
          </p:cNvSpPr>
          <p:nvPr>
            <p:ph idx="1"/>
          </p:nvPr>
        </p:nvSpPr>
        <p:spPr>
          <a:xfrm>
            <a:off x="838200" y="1313621"/>
            <a:ext cx="10515600" cy="4417332"/>
          </a:xfrm>
        </p:spPr>
        <p:txBody>
          <a:bodyPr/>
          <a:lstStyle/>
          <a:p>
            <a:r>
              <a:rPr lang="en-US" dirty="0"/>
              <a:t>Sketch a mountain range. Label the windward and leeward sides of the range.</a:t>
            </a:r>
          </a:p>
          <a:p>
            <a:pPr lvl="1"/>
            <a:r>
              <a:rPr lang="en-US" dirty="0"/>
              <a:t>Using your sketch, explain how rain shadows occur. </a:t>
            </a:r>
          </a:p>
          <a:p>
            <a:r>
              <a:rPr lang="en-US" dirty="0"/>
              <a:t>Would precipitation generally increase or decrease if you travel toward a body of water?</a:t>
            </a:r>
          </a:p>
          <a:p>
            <a:endParaRPr lang="en-US" dirty="0"/>
          </a:p>
        </p:txBody>
      </p:sp>
    </p:spTree>
    <p:extLst>
      <p:ext uri="{BB962C8B-B14F-4D97-AF65-F5344CB8AC3E}">
        <p14:creationId xmlns:p14="http://schemas.microsoft.com/office/powerpoint/2010/main" val="1587004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519547-C439-2D31-A609-C382991A66D8}"/>
              </a:ext>
            </a:extLst>
          </p:cNvPr>
          <p:cNvSpPr>
            <a:spLocks noGrp="1"/>
          </p:cNvSpPr>
          <p:nvPr>
            <p:ph type="title"/>
          </p:nvPr>
        </p:nvSpPr>
        <p:spPr/>
        <p:txBody>
          <a:bodyPr>
            <a:noAutofit/>
          </a:bodyPr>
          <a:lstStyle/>
          <a:p>
            <a:pPr algn="ctr"/>
            <a:r>
              <a:rPr lang="en-US" sz="3600" dirty="0"/>
              <a:t>What factors create local climates and how does this affect distribution of species?</a:t>
            </a:r>
            <a:br>
              <a:rPr lang="en-US" sz="3600" dirty="0"/>
            </a:br>
            <a:endParaRPr lang="en-US" sz="3600" dirty="0"/>
          </a:p>
        </p:txBody>
      </p:sp>
      <p:sp>
        <p:nvSpPr>
          <p:cNvPr id="3" name="Content Placeholder 2">
            <a:extLst>
              <a:ext uri="{FF2B5EF4-FFF2-40B4-BE49-F238E27FC236}">
                <a16:creationId xmlns:a16="http://schemas.microsoft.com/office/drawing/2014/main" id="{217ED824-E5C1-7032-EBE8-D2B11658AA78}"/>
              </a:ext>
            </a:extLst>
          </p:cNvPr>
          <p:cNvSpPr>
            <a:spLocks noGrp="1"/>
          </p:cNvSpPr>
          <p:nvPr>
            <p:ph idx="1"/>
          </p:nvPr>
        </p:nvSpPr>
        <p:spPr/>
        <p:txBody>
          <a:bodyPr/>
          <a:lstStyle/>
          <a:p>
            <a:pPr marL="0" indent="0">
              <a:buNone/>
            </a:pPr>
            <a:r>
              <a:rPr lang="en-US" dirty="0"/>
              <a:t>To answer this question, we will:</a:t>
            </a:r>
          </a:p>
          <a:p>
            <a:pPr lvl="1">
              <a:spcBef>
                <a:spcPts val="1200"/>
              </a:spcBef>
            </a:pPr>
            <a:r>
              <a:rPr lang="en-US" dirty="0"/>
              <a:t>Learn the difference between weather and climate</a:t>
            </a:r>
          </a:p>
          <a:p>
            <a:pPr lvl="1">
              <a:spcBef>
                <a:spcPts val="1200"/>
              </a:spcBef>
            </a:pPr>
            <a:r>
              <a:rPr lang="en-US" dirty="0"/>
              <a:t>Explore how differences in various factors, such as latitude and landcover, affect a location’s climate</a:t>
            </a:r>
          </a:p>
          <a:p>
            <a:pPr lvl="1">
              <a:spcBef>
                <a:spcPts val="1200"/>
              </a:spcBef>
            </a:pPr>
            <a:r>
              <a:rPr lang="en-US" dirty="0"/>
              <a:t>Investigate how rain shadows and proximity to water affect rainfall</a:t>
            </a:r>
          </a:p>
          <a:p>
            <a:pPr lvl="1">
              <a:spcBef>
                <a:spcPts val="1200"/>
              </a:spcBef>
            </a:pPr>
            <a:r>
              <a:rPr lang="en-US" dirty="0"/>
              <a:t>Discuss how the distribution of plants and animals are affected by climate</a:t>
            </a:r>
          </a:p>
        </p:txBody>
      </p:sp>
      <p:sp>
        <p:nvSpPr>
          <p:cNvPr id="4" name="TextBox 3">
            <a:extLst>
              <a:ext uri="{FF2B5EF4-FFF2-40B4-BE49-F238E27FC236}">
                <a16:creationId xmlns:a16="http://schemas.microsoft.com/office/drawing/2014/main" id="{5A12DEB7-B6CA-B292-2F17-FD00183F8131}"/>
              </a:ext>
            </a:extLst>
          </p:cNvPr>
          <p:cNvSpPr txBox="1"/>
          <p:nvPr/>
        </p:nvSpPr>
        <p:spPr>
          <a:xfrm>
            <a:off x="78378" y="879566"/>
            <a:ext cx="1419496" cy="3600986"/>
          </a:xfrm>
          <a:prstGeom prst="rect">
            <a:avLst/>
          </a:prstGeom>
          <a:noFill/>
        </p:spPr>
        <p:txBody>
          <a:bodyPr wrap="square" rtlCol="0">
            <a:spAutoFit/>
          </a:bodyPr>
          <a:lstStyle/>
          <a:p>
            <a:pPr marL="174625" indent="-174625">
              <a:spcAft>
                <a:spcPts val="1200"/>
              </a:spcAft>
              <a:buClr>
                <a:schemeClr val="accent2">
                  <a:lumMod val="60000"/>
                  <a:lumOff val="40000"/>
                </a:schemeClr>
              </a:buClr>
              <a:buFont typeface="Calibri Light" panose="020F0302020204030204" pitchFamily="34" charset="0"/>
              <a:buChar char="˃"/>
            </a:pPr>
            <a:r>
              <a:rPr lang="en-US" sz="1400" dirty="0">
                <a:solidFill>
                  <a:schemeClr val="bg1"/>
                </a:solidFill>
              </a:rPr>
              <a:t>Learning objectives</a:t>
            </a:r>
          </a:p>
          <a:p>
            <a:pPr marL="174625" indent="-174625">
              <a:spcAft>
                <a:spcPts val="1200"/>
              </a:spcAft>
              <a:buClr>
                <a:schemeClr val="tx1">
                  <a:lumMod val="65000"/>
                  <a:lumOff val="35000"/>
                </a:schemeClr>
              </a:buClr>
              <a:buFont typeface="Calibri Light" panose="020F0302020204030204" pitchFamily="34" charset="0"/>
              <a:buChar char="˃"/>
            </a:pPr>
            <a:r>
              <a:rPr lang="en-US" sz="1400" dirty="0">
                <a:solidFill>
                  <a:schemeClr val="tx1">
                    <a:lumMod val="65000"/>
                    <a:lumOff val="35000"/>
                  </a:schemeClr>
                </a:solidFill>
              </a:rPr>
              <a:t>The Earth’s spheres</a:t>
            </a:r>
          </a:p>
          <a:p>
            <a:pPr marL="174625" indent="-174625">
              <a:spcAft>
                <a:spcPts val="1200"/>
              </a:spcAft>
              <a:buClr>
                <a:schemeClr val="tx1">
                  <a:lumMod val="65000"/>
                  <a:lumOff val="35000"/>
                </a:schemeClr>
              </a:buClr>
              <a:buFont typeface="Calibri Light" panose="020F0302020204030204" pitchFamily="34" charset="0"/>
              <a:buChar char="˃"/>
            </a:pPr>
            <a:r>
              <a:rPr lang="en-US" sz="1400" dirty="0">
                <a:solidFill>
                  <a:schemeClr val="tx1">
                    <a:lumMod val="65000"/>
                    <a:lumOff val="35000"/>
                  </a:schemeClr>
                </a:solidFill>
              </a:rPr>
              <a:t>Weather vs climate</a:t>
            </a:r>
          </a:p>
          <a:p>
            <a:pPr marL="174625" indent="-174625">
              <a:spcAft>
                <a:spcPts val="1200"/>
              </a:spcAft>
              <a:buClr>
                <a:schemeClr val="tx1">
                  <a:lumMod val="65000"/>
                  <a:lumOff val="35000"/>
                </a:schemeClr>
              </a:buClr>
              <a:buFont typeface="Calibri Light" panose="020F0302020204030204" pitchFamily="34" charset="0"/>
              <a:buChar char="˃"/>
            </a:pPr>
            <a:r>
              <a:rPr lang="en-US" sz="1400" dirty="0">
                <a:solidFill>
                  <a:schemeClr val="tx1">
                    <a:lumMod val="65000"/>
                    <a:lumOff val="35000"/>
                  </a:schemeClr>
                </a:solidFill>
              </a:rPr>
              <a:t>Creating local climates</a:t>
            </a:r>
          </a:p>
          <a:p>
            <a:pPr marL="174625" indent="-174625">
              <a:spcAft>
                <a:spcPts val="1200"/>
              </a:spcAft>
              <a:buClr>
                <a:schemeClr val="tx1">
                  <a:lumMod val="65000"/>
                  <a:lumOff val="35000"/>
                </a:schemeClr>
              </a:buClr>
              <a:buFont typeface="Calibri Light" panose="020F0302020204030204" pitchFamily="34" charset="0"/>
              <a:buChar char="˃"/>
            </a:pPr>
            <a:r>
              <a:rPr lang="en-US" sz="1400" dirty="0">
                <a:solidFill>
                  <a:schemeClr val="tx1">
                    <a:lumMod val="65000"/>
                    <a:lumOff val="35000"/>
                  </a:schemeClr>
                </a:solidFill>
              </a:rPr>
              <a:t>Where are organisms?</a:t>
            </a:r>
          </a:p>
          <a:p>
            <a:pPr>
              <a:spcAft>
                <a:spcPts val="1200"/>
              </a:spcAft>
            </a:pPr>
            <a:endParaRPr lang="en-US" sz="1400" dirty="0">
              <a:solidFill>
                <a:schemeClr val="bg1"/>
              </a:solidFill>
            </a:endParaRPr>
          </a:p>
          <a:p>
            <a:pPr marL="285750" indent="-285750">
              <a:spcAft>
                <a:spcPts val="1200"/>
              </a:spcAft>
              <a:buFont typeface="Calibri Light" panose="020F0302020204030204" pitchFamily="34" charset="0"/>
              <a:buChar char="˃"/>
            </a:pPr>
            <a:endParaRPr lang="en-US" sz="1400" dirty="0">
              <a:solidFill>
                <a:schemeClr val="bg1"/>
              </a:solidFill>
            </a:endParaRPr>
          </a:p>
        </p:txBody>
      </p:sp>
    </p:spTree>
    <p:extLst>
      <p:ext uri="{BB962C8B-B14F-4D97-AF65-F5344CB8AC3E}">
        <p14:creationId xmlns:p14="http://schemas.microsoft.com/office/powerpoint/2010/main" val="3142182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54B090-AFE0-6743-A72A-226CDC7F8388}"/>
              </a:ext>
            </a:extLst>
          </p:cNvPr>
          <p:cNvSpPr>
            <a:spLocks noGrp="1"/>
          </p:cNvSpPr>
          <p:nvPr>
            <p:ph type="title"/>
          </p:nvPr>
        </p:nvSpPr>
        <p:spPr>
          <a:xfrm>
            <a:off x="1695092" y="-147480"/>
            <a:ext cx="10325816" cy="1325563"/>
          </a:xfrm>
        </p:spPr>
        <p:txBody>
          <a:bodyPr/>
          <a:lstStyle/>
          <a:p>
            <a:pPr algn="ctr"/>
            <a:r>
              <a:rPr lang="en-US" dirty="0"/>
              <a:t>Weather vs Climate</a:t>
            </a:r>
          </a:p>
        </p:txBody>
      </p:sp>
      <p:sp>
        <p:nvSpPr>
          <p:cNvPr id="6" name="Content Placeholder 5">
            <a:extLst>
              <a:ext uri="{FF2B5EF4-FFF2-40B4-BE49-F238E27FC236}">
                <a16:creationId xmlns:a16="http://schemas.microsoft.com/office/drawing/2014/main" id="{5935E141-2130-F298-3D70-C5480BCE6EB2}"/>
              </a:ext>
            </a:extLst>
          </p:cNvPr>
          <p:cNvSpPr>
            <a:spLocks noGrp="1"/>
          </p:cNvSpPr>
          <p:nvPr>
            <p:ph sz="half" idx="1"/>
          </p:nvPr>
        </p:nvSpPr>
        <p:spPr>
          <a:xfrm>
            <a:off x="1695092" y="1178083"/>
            <a:ext cx="5032074" cy="4514789"/>
          </a:xfrm>
        </p:spPr>
        <p:txBody>
          <a:bodyPr/>
          <a:lstStyle/>
          <a:p>
            <a:pPr marL="0" indent="0" algn="ctr">
              <a:buNone/>
            </a:pPr>
            <a:r>
              <a:rPr lang="en-US" sz="3200" dirty="0">
                <a:solidFill>
                  <a:schemeClr val="accent2">
                    <a:lumMod val="20000"/>
                    <a:lumOff val="80000"/>
                  </a:schemeClr>
                </a:solidFill>
              </a:rPr>
              <a:t>Weather</a:t>
            </a:r>
            <a:endParaRPr lang="en-US" dirty="0">
              <a:solidFill>
                <a:schemeClr val="accent2">
                  <a:lumMod val="20000"/>
                  <a:lumOff val="80000"/>
                </a:schemeClr>
              </a:solidFill>
            </a:endParaRPr>
          </a:p>
          <a:p>
            <a:r>
              <a:rPr lang="en-US" dirty="0"/>
              <a:t>Short-term state of the atmosphere</a:t>
            </a:r>
          </a:p>
          <a:p>
            <a:r>
              <a:rPr lang="en-US" dirty="0"/>
              <a:t>Can change within minutes or hours</a:t>
            </a:r>
          </a:p>
        </p:txBody>
      </p:sp>
      <p:sp>
        <p:nvSpPr>
          <p:cNvPr id="8" name="Content Placeholder 7">
            <a:extLst>
              <a:ext uri="{FF2B5EF4-FFF2-40B4-BE49-F238E27FC236}">
                <a16:creationId xmlns:a16="http://schemas.microsoft.com/office/drawing/2014/main" id="{B8DF9305-CB84-C1F0-C371-724C2C00805F}"/>
              </a:ext>
            </a:extLst>
          </p:cNvPr>
          <p:cNvSpPr>
            <a:spLocks noGrp="1"/>
          </p:cNvSpPr>
          <p:nvPr>
            <p:ph sz="half" idx="2"/>
          </p:nvPr>
        </p:nvSpPr>
        <p:spPr>
          <a:xfrm>
            <a:off x="6879566" y="1178084"/>
            <a:ext cx="5141342" cy="4514790"/>
          </a:xfrm>
        </p:spPr>
        <p:txBody>
          <a:bodyPr/>
          <a:lstStyle/>
          <a:p>
            <a:pPr marL="0" indent="0" algn="ctr">
              <a:buNone/>
            </a:pPr>
            <a:r>
              <a:rPr lang="en-US" sz="3200" dirty="0">
                <a:solidFill>
                  <a:schemeClr val="accent2">
                    <a:lumMod val="20000"/>
                    <a:lumOff val="80000"/>
                  </a:schemeClr>
                </a:solidFill>
              </a:rPr>
              <a:t>Climate</a:t>
            </a:r>
            <a:endParaRPr lang="en-US" dirty="0">
              <a:solidFill>
                <a:schemeClr val="accent2">
                  <a:lumMod val="20000"/>
                  <a:lumOff val="80000"/>
                </a:schemeClr>
              </a:solidFill>
            </a:endParaRPr>
          </a:p>
          <a:p>
            <a:r>
              <a:rPr lang="en-US" dirty="0"/>
              <a:t>Long-term weather patterns</a:t>
            </a:r>
          </a:p>
          <a:p>
            <a:r>
              <a:rPr lang="en-US" dirty="0"/>
              <a:t>Weather averaged over many years in one specific place</a:t>
            </a:r>
          </a:p>
        </p:txBody>
      </p:sp>
      <p:grpSp>
        <p:nvGrpSpPr>
          <p:cNvPr id="9" name="Group 8">
            <a:extLst>
              <a:ext uri="{FF2B5EF4-FFF2-40B4-BE49-F238E27FC236}">
                <a16:creationId xmlns:a16="http://schemas.microsoft.com/office/drawing/2014/main" id="{D814D546-39EF-6056-BFFE-1BF4FDE86686}"/>
              </a:ext>
            </a:extLst>
          </p:cNvPr>
          <p:cNvGrpSpPr/>
          <p:nvPr/>
        </p:nvGrpSpPr>
        <p:grpSpPr>
          <a:xfrm>
            <a:off x="1542207" y="6286500"/>
            <a:ext cx="4833393" cy="510346"/>
            <a:chOff x="1542208" y="4182584"/>
            <a:chExt cx="8195179" cy="2389131"/>
          </a:xfrm>
        </p:grpSpPr>
        <p:pic>
          <p:nvPicPr>
            <p:cNvPr id="10" name="Picture 2" descr="Line Of Grass transparent PNG - StickPNG">
              <a:extLst>
                <a:ext uri="{FF2B5EF4-FFF2-40B4-BE49-F238E27FC236}">
                  <a16:creationId xmlns:a16="http://schemas.microsoft.com/office/drawing/2014/main" id="{02F1C0EB-CF8E-C2CE-327A-412C6ADF8E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53288" y="4182584"/>
              <a:ext cx="8184099" cy="1712342"/>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Soil PNG transparent image download, size: 1000x664px">
              <a:extLst>
                <a:ext uri="{FF2B5EF4-FFF2-40B4-BE49-F238E27FC236}">
                  <a16:creationId xmlns:a16="http://schemas.microsoft.com/office/drawing/2014/main" id="{E8F9EF29-C57F-002B-38FF-BDE641B89A2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2926" b="57489"/>
            <a:stretch/>
          </p:blipFill>
          <p:spPr bwMode="auto">
            <a:xfrm>
              <a:off x="1542208" y="5619332"/>
              <a:ext cx="8184098" cy="95238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61" name="Group 1060">
            <a:extLst>
              <a:ext uri="{FF2B5EF4-FFF2-40B4-BE49-F238E27FC236}">
                <a16:creationId xmlns:a16="http://schemas.microsoft.com/office/drawing/2014/main" id="{F57D1BF9-E7BC-062E-12DB-B65FF59B4BE9}"/>
              </a:ext>
            </a:extLst>
          </p:cNvPr>
          <p:cNvGrpSpPr/>
          <p:nvPr/>
        </p:nvGrpSpPr>
        <p:grpSpPr>
          <a:xfrm>
            <a:off x="4683384" y="4029074"/>
            <a:ext cx="1724025" cy="2633273"/>
            <a:chOff x="4683384" y="4029074"/>
            <a:chExt cx="1724025" cy="2633273"/>
          </a:xfrm>
        </p:grpSpPr>
        <p:pic>
          <p:nvPicPr>
            <p:cNvPr id="1034" name="Picture 10" descr="Beautiful tree realistic on transparent background PNG - Similar PNG">
              <a:extLst>
                <a:ext uri="{FF2B5EF4-FFF2-40B4-BE49-F238E27FC236}">
                  <a16:creationId xmlns:a16="http://schemas.microsoft.com/office/drawing/2014/main" id="{5019148A-368C-77E5-DD69-8A1D719B05F5}"/>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7480" b="89961" l="5833" r="93167">
                          <a14:foregroundMark x1="93333" y1="50787" x2="93333" y2="50787"/>
                          <a14:foregroundMark x1="48833" y1="7677" x2="48833" y2="7677"/>
                          <a14:foregroundMark x1="5833" y1="59252" x2="5833" y2="59252"/>
                          <a14:foregroundMark x1="8667" y1="67913" x2="8667" y2="67913"/>
                          <a14:foregroundMark x1="10833" y1="70276" x2="10833" y2="70276"/>
                          <a14:foregroundMark x1="9333" y1="69094" x2="9333" y2="69094"/>
                          <a14:foregroundMark x1="7167" y1="69291" x2="7167" y2="69291"/>
                          <a14:backgroundMark x1="38167" y1="55118" x2="38167" y2="55118"/>
                          <a14:backgroundMark x1="34833" y1="57087" x2="34833" y2="57087"/>
                          <a14:backgroundMark x1="31833" y1="41732" x2="31833" y2="41732"/>
                          <a14:backgroundMark x1="31333" y1="43504" x2="31333" y2="43504"/>
                          <a14:backgroundMark x1="47167" y1="47835" x2="47167" y2="47835"/>
                          <a14:backgroundMark x1="47167" y1="45276" x2="47167" y2="45276"/>
                          <a14:backgroundMark x1="61333" y1="47441" x2="61333" y2="47441"/>
                          <a14:backgroundMark x1="62833" y1="47047" x2="62833" y2="47047"/>
                          <a14:backgroundMark x1="60833" y1="65945" x2="60833" y2="65945"/>
                          <a14:backgroundMark x1="61833" y1="67323" x2="61833" y2="67323"/>
                          <a14:backgroundMark x1="66167" y1="17126" x2="66167" y2="17126"/>
                          <a14:backgroundMark x1="29667" y1="29134" x2="29667" y2="29134"/>
                          <a14:backgroundMark x1="31167" y1="32874" x2="31167" y2="32874"/>
                          <a14:backgroundMark x1="19500" y1="42126" x2="19500" y2="42126"/>
                          <a14:backgroundMark x1="9333" y1="66339" x2="9333" y2="66339"/>
                          <a14:backgroundMark x1="10584" y1="69094" x2="11167" y2="68701"/>
                          <a14:backgroundMark x1="10292" y1="69291" x2="10584" y2="69094"/>
                          <a14:backgroundMark x1="10000" y1="69488" x2="10292" y2="69291"/>
                          <a14:backgroundMark x1="16833" y1="65945" x2="16833" y2="65945"/>
                          <a14:backgroundMark x1="16500" y1="65354" x2="16500" y2="65354"/>
                          <a14:backgroundMark x1="93667" y1="58465" x2="93667" y2="58465"/>
                        </a14:backgroundRemoval>
                      </a14:imgEffect>
                    </a14:imgLayer>
                  </a14:imgProps>
                </a:ext>
                <a:ext uri="{28A0092B-C50C-407E-A947-70E740481C1C}">
                  <a14:useLocalDpi xmlns:a14="http://schemas.microsoft.com/office/drawing/2010/main" val="0"/>
                </a:ext>
              </a:extLst>
            </a:blip>
            <a:srcRect/>
            <a:stretch>
              <a:fillRect/>
            </a:stretch>
          </p:blipFill>
          <p:spPr bwMode="auto">
            <a:xfrm>
              <a:off x="4683384" y="5202672"/>
              <a:ext cx="1724025" cy="1459675"/>
            </a:xfrm>
            <a:prstGeom prst="rect">
              <a:avLst/>
            </a:prstGeom>
            <a:noFill/>
            <a:extLst>
              <a:ext uri="{909E8E84-426E-40DD-AFC4-6F175D3DCCD1}">
                <a14:hiddenFill xmlns:a14="http://schemas.microsoft.com/office/drawing/2010/main">
                  <a:solidFill>
                    <a:srgbClr val="FFFFFF"/>
                  </a:solidFill>
                </a14:hiddenFill>
              </a:ext>
            </a:extLst>
          </p:spPr>
        </p:pic>
        <p:pic>
          <p:nvPicPr>
            <p:cNvPr id="24" name="Graphic 23" descr="Dim (Smaller Sun) with solid fill">
              <a:extLst>
                <a:ext uri="{FF2B5EF4-FFF2-40B4-BE49-F238E27FC236}">
                  <a16:creationId xmlns:a16="http://schemas.microsoft.com/office/drawing/2014/main" id="{8AD8052D-568A-0694-4B34-8EAF8F595F1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206636" y="4029074"/>
              <a:ext cx="1086314" cy="1086314"/>
            </a:xfrm>
            <a:prstGeom prst="rect">
              <a:avLst/>
            </a:prstGeom>
          </p:spPr>
        </p:pic>
      </p:grpSp>
      <p:grpSp>
        <p:nvGrpSpPr>
          <p:cNvPr id="1060" name="Group 1059">
            <a:extLst>
              <a:ext uri="{FF2B5EF4-FFF2-40B4-BE49-F238E27FC236}">
                <a16:creationId xmlns:a16="http://schemas.microsoft.com/office/drawing/2014/main" id="{2715C9DA-AD79-B2E0-6F61-E1A828D36121}"/>
              </a:ext>
            </a:extLst>
          </p:cNvPr>
          <p:cNvGrpSpPr/>
          <p:nvPr/>
        </p:nvGrpSpPr>
        <p:grpSpPr>
          <a:xfrm>
            <a:off x="3195383" y="4163686"/>
            <a:ext cx="1553877" cy="2479838"/>
            <a:chOff x="3195383" y="4163686"/>
            <a:chExt cx="1553877" cy="2479838"/>
          </a:xfrm>
        </p:grpSpPr>
        <p:grpSp>
          <p:nvGrpSpPr>
            <p:cNvPr id="1058" name="Group 1057">
              <a:extLst>
                <a:ext uri="{FF2B5EF4-FFF2-40B4-BE49-F238E27FC236}">
                  <a16:creationId xmlns:a16="http://schemas.microsoft.com/office/drawing/2014/main" id="{7D3707C2-BA3F-7843-E883-DA70DC6EBF53}"/>
                </a:ext>
              </a:extLst>
            </p:cNvPr>
            <p:cNvGrpSpPr/>
            <p:nvPr/>
          </p:nvGrpSpPr>
          <p:grpSpPr>
            <a:xfrm>
              <a:off x="3530396" y="4163686"/>
              <a:ext cx="1012688" cy="2309191"/>
              <a:chOff x="3530396" y="4163686"/>
              <a:chExt cx="1012688" cy="2309191"/>
            </a:xfrm>
          </p:grpSpPr>
          <p:sp>
            <p:nvSpPr>
              <p:cNvPr id="1038" name="Freeform: Shape 1037">
                <a:extLst>
                  <a:ext uri="{FF2B5EF4-FFF2-40B4-BE49-F238E27FC236}">
                    <a16:creationId xmlns:a16="http://schemas.microsoft.com/office/drawing/2014/main" id="{DAB7902C-D961-72B1-2BB3-954C9FC631E8}"/>
                  </a:ext>
                </a:extLst>
              </p:cNvPr>
              <p:cNvSpPr/>
              <p:nvPr/>
            </p:nvSpPr>
            <p:spPr>
              <a:xfrm>
                <a:off x="3949877" y="5546393"/>
                <a:ext cx="150395" cy="166493"/>
              </a:xfrm>
              <a:custGeom>
                <a:avLst/>
                <a:gdLst>
                  <a:gd name="connsiteX0" fmla="*/ 147332 w 150395"/>
                  <a:gd name="connsiteY0" fmla="*/ 42264 h 166493"/>
                  <a:gd name="connsiteX1" fmla="*/ 121718 w 150395"/>
                  <a:gd name="connsiteY1" fmla="*/ 35860 h 166493"/>
                  <a:gd name="connsiteX2" fmla="*/ 94823 w 150395"/>
                  <a:gd name="connsiteY2" fmla="*/ 51229 h 166493"/>
                  <a:gd name="connsiteX3" fmla="*/ 94823 w 150395"/>
                  <a:gd name="connsiteY3" fmla="*/ 19211 h 166493"/>
                  <a:gd name="connsiteX4" fmla="*/ 75612 w 150395"/>
                  <a:gd name="connsiteY4" fmla="*/ 0 h 166493"/>
                  <a:gd name="connsiteX5" fmla="*/ 56401 w 150395"/>
                  <a:gd name="connsiteY5" fmla="*/ 19211 h 166493"/>
                  <a:gd name="connsiteX6" fmla="*/ 56401 w 150395"/>
                  <a:gd name="connsiteY6" fmla="*/ 49948 h 166493"/>
                  <a:gd name="connsiteX7" fmla="*/ 29506 w 150395"/>
                  <a:gd name="connsiteY7" fmla="*/ 34579 h 166493"/>
                  <a:gd name="connsiteX8" fmla="*/ 2611 w 150395"/>
                  <a:gd name="connsiteY8" fmla="*/ 40983 h 166493"/>
                  <a:gd name="connsiteX9" fmla="*/ 9015 w 150395"/>
                  <a:gd name="connsiteY9" fmla="*/ 67878 h 166493"/>
                  <a:gd name="connsiteX10" fmla="*/ 35910 w 150395"/>
                  <a:gd name="connsiteY10" fmla="*/ 83247 h 166493"/>
                  <a:gd name="connsiteX11" fmla="*/ 10295 w 150395"/>
                  <a:gd name="connsiteY11" fmla="*/ 98615 h 166493"/>
                  <a:gd name="connsiteX12" fmla="*/ 49 w 150395"/>
                  <a:gd name="connsiteY12" fmla="*/ 115265 h 166493"/>
                  <a:gd name="connsiteX13" fmla="*/ 10295 w 150395"/>
                  <a:gd name="connsiteY13" fmla="*/ 131914 h 166493"/>
                  <a:gd name="connsiteX14" fmla="*/ 29506 w 150395"/>
                  <a:gd name="connsiteY14" fmla="*/ 131914 h 166493"/>
                  <a:gd name="connsiteX15" fmla="*/ 56401 w 150395"/>
                  <a:gd name="connsiteY15" fmla="*/ 116545 h 166493"/>
                  <a:gd name="connsiteX16" fmla="*/ 56401 w 150395"/>
                  <a:gd name="connsiteY16" fmla="*/ 147283 h 166493"/>
                  <a:gd name="connsiteX17" fmla="*/ 75612 w 150395"/>
                  <a:gd name="connsiteY17" fmla="*/ 166493 h 166493"/>
                  <a:gd name="connsiteX18" fmla="*/ 94823 w 150395"/>
                  <a:gd name="connsiteY18" fmla="*/ 147283 h 166493"/>
                  <a:gd name="connsiteX19" fmla="*/ 94823 w 150395"/>
                  <a:gd name="connsiteY19" fmla="*/ 116545 h 166493"/>
                  <a:gd name="connsiteX20" fmla="*/ 121718 w 150395"/>
                  <a:gd name="connsiteY20" fmla="*/ 131914 h 166493"/>
                  <a:gd name="connsiteX21" fmla="*/ 147332 w 150395"/>
                  <a:gd name="connsiteY21" fmla="*/ 124230 h 166493"/>
                  <a:gd name="connsiteX22" fmla="*/ 140928 w 150395"/>
                  <a:gd name="connsiteY22" fmla="*/ 98615 h 166493"/>
                  <a:gd name="connsiteX23" fmla="*/ 114033 w 150395"/>
                  <a:gd name="connsiteY23" fmla="*/ 83247 h 166493"/>
                  <a:gd name="connsiteX24" fmla="*/ 140928 w 150395"/>
                  <a:gd name="connsiteY24" fmla="*/ 67878 h 166493"/>
                  <a:gd name="connsiteX25" fmla="*/ 149894 w 150395"/>
                  <a:gd name="connsiteY25" fmla="*/ 56352 h 166493"/>
                  <a:gd name="connsiteX26" fmla="*/ 147332 w 150395"/>
                  <a:gd name="connsiteY26" fmla="*/ 42264 h 166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50395" h="166493">
                    <a:moveTo>
                      <a:pt x="147332" y="42264"/>
                    </a:moveTo>
                    <a:cubicBezTo>
                      <a:pt x="142209" y="33299"/>
                      <a:pt x="130683" y="30737"/>
                      <a:pt x="121718" y="35860"/>
                    </a:cubicBezTo>
                    <a:lnTo>
                      <a:pt x="94823" y="51229"/>
                    </a:lnTo>
                    <a:lnTo>
                      <a:pt x="94823" y="19211"/>
                    </a:lnTo>
                    <a:cubicBezTo>
                      <a:pt x="94823" y="8965"/>
                      <a:pt x="85858" y="0"/>
                      <a:pt x="75612" y="0"/>
                    </a:cubicBezTo>
                    <a:cubicBezTo>
                      <a:pt x="65366" y="0"/>
                      <a:pt x="56401" y="8965"/>
                      <a:pt x="56401" y="19211"/>
                    </a:cubicBezTo>
                    <a:lnTo>
                      <a:pt x="56401" y="49948"/>
                    </a:lnTo>
                    <a:lnTo>
                      <a:pt x="29506" y="34579"/>
                    </a:lnTo>
                    <a:cubicBezTo>
                      <a:pt x="20541" y="29456"/>
                      <a:pt x="9015" y="32018"/>
                      <a:pt x="2611" y="40983"/>
                    </a:cubicBezTo>
                    <a:cubicBezTo>
                      <a:pt x="-2512" y="49948"/>
                      <a:pt x="49" y="61474"/>
                      <a:pt x="9015" y="67878"/>
                    </a:cubicBezTo>
                    <a:lnTo>
                      <a:pt x="35910" y="83247"/>
                    </a:lnTo>
                    <a:lnTo>
                      <a:pt x="10295" y="98615"/>
                    </a:lnTo>
                    <a:cubicBezTo>
                      <a:pt x="3892" y="102457"/>
                      <a:pt x="49" y="108861"/>
                      <a:pt x="49" y="115265"/>
                    </a:cubicBezTo>
                    <a:cubicBezTo>
                      <a:pt x="49" y="121668"/>
                      <a:pt x="3892" y="128072"/>
                      <a:pt x="10295" y="131914"/>
                    </a:cubicBezTo>
                    <a:cubicBezTo>
                      <a:pt x="16699" y="135756"/>
                      <a:pt x="23102" y="135756"/>
                      <a:pt x="29506" y="131914"/>
                    </a:cubicBezTo>
                    <a:lnTo>
                      <a:pt x="56401" y="116545"/>
                    </a:lnTo>
                    <a:lnTo>
                      <a:pt x="56401" y="147283"/>
                    </a:lnTo>
                    <a:cubicBezTo>
                      <a:pt x="56401" y="157528"/>
                      <a:pt x="65366" y="166493"/>
                      <a:pt x="75612" y="166493"/>
                    </a:cubicBezTo>
                    <a:cubicBezTo>
                      <a:pt x="85858" y="166493"/>
                      <a:pt x="94823" y="157528"/>
                      <a:pt x="94823" y="147283"/>
                    </a:cubicBezTo>
                    <a:lnTo>
                      <a:pt x="94823" y="116545"/>
                    </a:lnTo>
                    <a:lnTo>
                      <a:pt x="121718" y="131914"/>
                    </a:lnTo>
                    <a:cubicBezTo>
                      <a:pt x="130683" y="137037"/>
                      <a:pt x="142209" y="134475"/>
                      <a:pt x="147332" y="124230"/>
                    </a:cubicBezTo>
                    <a:cubicBezTo>
                      <a:pt x="152455" y="113984"/>
                      <a:pt x="149894" y="103738"/>
                      <a:pt x="140928" y="98615"/>
                    </a:cubicBezTo>
                    <a:lnTo>
                      <a:pt x="114033" y="83247"/>
                    </a:lnTo>
                    <a:lnTo>
                      <a:pt x="140928" y="67878"/>
                    </a:lnTo>
                    <a:cubicBezTo>
                      <a:pt x="144771" y="65317"/>
                      <a:pt x="148613" y="61474"/>
                      <a:pt x="149894" y="56352"/>
                    </a:cubicBezTo>
                    <a:cubicBezTo>
                      <a:pt x="151174" y="51229"/>
                      <a:pt x="149894" y="46106"/>
                      <a:pt x="147332" y="42264"/>
                    </a:cubicBezTo>
                    <a:close/>
                  </a:path>
                </a:pathLst>
              </a:custGeom>
              <a:solidFill>
                <a:schemeClr val="bg1"/>
              </a:solidFill>
              <a:ln w="12799" cap="flat">
                <a:noFill/>
                <a:prstDash val="solid"/>
                <a:miter/>
              </a:ln>
            </p:spPr>
            <p:txBody>
              <a:bodyPr rtlCol="0" anchor="ctr"/>
              <a:lstStyle/>
              <a:p>
                <a:endParaRPr lang="en-US"/>
              </a:p>
            </p:txBody>
          </p:sp>
          <p:grpSp>
            <p:nvGrpSpPr>
              <p:cNvPr id="1057" name="Group 1056">
                <a:extLst>
                  <a:ext uri="{FF2B5EF4-FFF2-40B4-BE49-F238E27FC236}">
                    <a16:creationId xmlns:a16="http://schemas.microsoft.com/office/drawing/2014/main" id="{6C882E0F-7871-35C4-8109-522A3F6F9E37}"/>
                  </a:ext>
                </a:extLst>
              </p:cNvPr>
              <p:cNvGrpSpPr/>
              <p:nvPr/>
            </p:nvGrpSpPr>
            <p:grpSpPr>
              <a:xfrm>
                <a:off x="3530396" y="4163686"/>
                <a:ext cx="1012688" cy="2309191"/>
                <a:chOff x="3593928" y="4175485"/>
                <a:chExt cx="1012688" cy="2309191"/>
              </a:xfrm>
            </p:grpSpPr>
            <p:sp>
              <p:nvSpPr>
                <p:cNvPr id="1029" name="Freeform: Shape 1028">
                  <a:extLst>
                    <a:ext uri="{FF2B5EF4-FFF2-40B4-BE49-F238E27FC236}">
                      <a16:creationId xmlns:a16="http://schemas.microsoft.com/office/drawing/2014/main" id="{75F314CE-F800-61D0-5E78-27D4F948CFE0}"/>
                    </a:ext>
                  </a:extLst>
                </p:cNvPr>
                <p:cNvSpPr/>
                <p:nvPr/>
              </p:nvSpPr>
              <p:spPr>
                <a:xfrm>
                  <a:off x="3593928" y="4175485"/>
                  <a:ext cx="1012688" cy="693935"/>
                </a:xfrm>
                <a:custGeom>
                  <a:avLst/>
                  <a:gdLst>
                    <a:gd name="connsiteX0" fmla="*/ 827714 w 869706"/>
                    <a:gd name="connsiteY0" fmla="*/ 272681 h 486561"/>
                    <a:gd name="connsiteX1" fmla="*/ 729099 w 869706"/>
                    <a:gd name="connsiteY1" fmla="*/ 245786 h 486561"/>
                    <a:gd name="connsiteX2" fmla="*/ 729099 w 869706"/>
                    <a:gd name="connsiteY2" fmla="*/ 243225 h 486561"/>
                    <a:gd name="connsiteX3" fmla="*/ 666343 w 869706"/>
                    <a:gd name="connsiteY3" fmla="*/ 118995 h 486561"/>
                    <a:gd name="connsiteX4" fmla="*/ 528026 w 869706"/>
                    <a:gd name="connsiteY4" fmla="*/ 97223 h 486561"/>
                    <a:gd name="connsiteX5" fmla="*/ 320550 w 869706"/>
                    <a:gd name="connsiteY5" fmla="*/ 5011 h 486561"/>
                    <a:gd name="connsiteX6" fmla="*/ 178390 w 869706"/>
                    <a:gd name="connsiteY6" fmla="*/ 181750 h 486561"/>
                    <a:gd name="connsiteX7" fmla="*/ 32388 w 869706"/>
                    <a:gd name="connsiteY7" fmla="*/ 239383 h 486561"/>
                    <a:gd name="connsiteX8" fmla="*/ 13177 w 869706"/>
                    <a:gd name="connsiteY8" fmla="*/ 394350 h 486561"/>
                    <a:gd name="connsiteX9" fmla="*/ 139968 w 869706"/>
                    <a:gd name="connsiteY9" fmla="*/ 486561 h 486561"/>
                    <a:gd name="connsiteX10" fmla="*/ 754713 w 869706"/>
                    <a:gd name="connsiteY10" fmla="*/ 486561 h 486561"/>
                    <a:gd name="connsiteX11" fmla="*/ 863574 w 869706"/>
                    <a:gd name="connsiteY11" fmla="*/ 404595 h 486561"/>
                    <a:gd name="connsiteX12" fmla="*/ 827714 w 869706"/>
                    <a:gd name="connsiteY12" fmla="*/ 272681 h 486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69706" h="486561">
                      <a:moveTo>
                        <a:pt x="827714" y="272681"/>
                      </a:moveTo>
                      <a:cubicBezTo>
                        <a:pt x="800819" y="249628"/>
                        <a:pt x="764959" y="239383"/>
                        <a:pt x="729099" y="245786"/>
                      </a:cubicBezTo>
                      <a:lnTo>
                        <a:pt x="729099" y="243225"/>
                      </a:lnTo>
                      <a:cubicBezTo>
                        <a:pt x="729099" y="194558"/>
                        <a:pt x="706046" y="148452"/>
                        <a:pt x="666343" y="118995"/>
                      </a:cubicBezTo>
                      <a:cubicBezTo>
                        <a:pt x="626641" y="89539"/>
                        <a:pt x="575412" y="81854"/>
                        <a:pt x="528026" y="97223"/>
                      </a:cubicBezTo>
                      <a:cubicBezTo>
                        <a:pt x="488324" y="22941"/>
                        <a:pt x="402516" y="-14199"/>
                        <a:pt x="320550" y="5011"/>
                      </a:cubicBezTo>
                      <a:cubicBezTo>
                        <a:pt x="238584" y="24222"/>
                        <a:pt x="179671" y="97223"/>
                        <a:pt x="178390" y="181750"/>
                      </a:cubicBezTo>
                      <a:cubicBezTo>
                        <a:pt x="123319" y="172785"/>
                        <a:pt x="66968" y="194558"/>
                        <a:pt x="32388" y="239383"/>
                      </a:cubicBezTo>
                      <a:cubicBezTo>
                        <a:pt x="-2191" y="284208"/>
                        <a:pt x="-9876" y="343121"/>
                        <a:pt x="13177" y="394350"/>
                      </a:cubicBezTo>
                      <a:cubicBezTo>
                        <a:pt x="34950" y="445578"/>
                        <a:pt x="83617" y="481438"/>
                        <a:pt x="139968" y="486561"/>
                      </a:cubicBezTo>
                      <a:lnTo>
                        <a:pt x="754713" y="486561"/>
                      </a:lnTo>
                      <a:cubicBezTo>
                        <a:pt x="804661" y="484000"/>
                        <a:pt x="846925" y="450701"/>
                        <a:pt x="863574" y="404595"/>
                      </a:cubicBezTo>
                      <a:cubicBezTo>
                        <a:pt x="878943" y="357209"/>
                        <a:pt x="864855" y="304699"/>
                        <a:pt x="827714" y="272681"/>
                      </a:cubicBezTo>
                      <a:close/>
                    </a:path>
                  </a:pathLst>
                </a:custGeom>
                <a:solidFill>
                  <a:schemeClr val="bg1"/>
                </a:solidFill>
                <a:ln w="12799" cap="flat">
                  <a:noFill/>
                  <a:prstDash val="solid"/>
                  <a:miter/>
                </a:ln>
              </p:spPr>
              <p:txBody>
                <a:bodyPr rtlCol="0" anchor="ctr"/>
                <a:lstStyle/>
                <a:p>
                  <a:endParaRPr lang="en-US"/>
                </a:p>
              </p:txBody>
            </p:sp>
            <p:sp>
              <p:nvSpPr>
                <p:cNvPr id="1031" name="Freeform: Shape 1030">
                  <a:extLst>
                    <a:ext uri="{FF2B5EF4-FFF2-40B4-BE49-F238E27FC236}">
                      <a16:creationId xmlns:a16="http://schemas.microsoft.com/office/drawing/2014/main" id="{A821E630-974D-1F61-EDA8-8C9F8238522C}"/>
                    </a:ext>
                  </a:extLst>
                </p:cNvPr>
                <p:cNvSpPr/>
                <p:nvPr/>
              </p:nvSpPr>
              <p:spPr>
                <a:xfrm>
                  <a:off x="3900801" y="4974510"/>
                  <a:ext cx="252113" cy="281757"/>
                </a:xfrm>
                <a:custGeom>
                  <a:avLst/>
                  <a:gdLst>
                    <a:gd name="connsiteX0" fmla="*/ 248459 w 252113"/>
                    <a:gd name="connsiteY0" fmla="*/ 70439 h 281757"/>
                    <a:gd name="connsiteX1" fmla="*/ 213880 w 252113"/>
                    <a:gd name="connsiteY1" fmla="*/ 61474 h 281757"/>
                    <a:gd name="connsiteX2" fmla="*/ 152405 w 252113"/>
                    <a:gd name="connsiteY2" fmla="*/ 96054 h 281757"/>
                    <a:gd name="connsiteX3" fmla="*/ 152405 w 252113"/>
                    <a:gd name="connsiteY3" fmla="*/ 25614 h 281757"/>
                    <a:gd name="connsiteX4" fmla="*/ 126791 w 252113"/>
                    <a:gd name="connsiteY4" fmla="*/ 0 h 281757"/>
                    <a:gd name="connsiteX5" fmla="*/ 101177 w 252113"/>
                    <a:gd name="connsiteY5" fmla="*/ 25614 h 281757"/>
                    <a:gd name="connsiteX6" fmla="*/ 101177 w 252113"/>
                    <a:gd name="connsiteY6" fmla="*/ 96054 h 281757"/>
                    <a:gd name="connsiteX7" fmla="*/ 39702 w 252113"/>
                    <a:gd name="connsiteY7" fmla="*/ 60194 h 281757"/>
                    <a:gd name="connsiteX8" fmla="*/ 14088 w 252113"/>
                    <a:gd name="connsiteY8" fmla="*/ 58913 h 281757"/>
                    <a:gd name="connsiteX9" fmla="*/ 1281 w 252113"/>
                    <a:gd name="connsiteY9" fmla="*/ 81966 h 281757"/>
                    <a:gd name="connsiteX10" fmla="*/ 15369 w 252113"/>
                    <a:gd name="connsiteY10" fmla="*/ 103738 h 281757"/>
                    <a:gd name="connsiteX11" fmla="*/ 75562 w 252113"/>
                    <a:gd name="connsiteY11" fmla="*/ 140879 h 281757"/>
                    <a:gd name="connsiteX12" fmla="*/ 14088 w 252113"/>
                    <a:gd name="connsiteY12" fmla="*/ 176739 h 281757"/>
                    <a:gd name="connsiteX13" fmla="*/ 0 w 252113"/>
                    <a:gd name="connsiteY13" fmla="*/ 198511 h 281757"/>
                    <a:gd name="connsiteX14" fmla="*/ 12807 w 252113"/>
                    <a:gd name="connsiteY14" fmla="*/ 221564 h 281757"/>
                    <a:gd name="connsiteX15" fmla="*/ 38422 w 252113"/>
                    <a:gd name="connsiteY15" fmla="*/ 220283 h 281757"/>
                    <a:gd name="connsiteX16" fmla="*/ 99896 w 252113"/>
                    <a:gd name="connsiteY16" fmla="*/ 184423 h 281757"/>
                    <a:gd name="connsiteX17" fmla="*/ 99896 w 252113"/>
                    <a:gd name="connsiteY17" fmla="*/ 256144 h 281757"/>
                    <a:gd name="connsiteX18" fmla="*/ 125510 w 252113"/>
                    <a:gd name="connsiteY18" fmla="*/ 281758 h 281757"/>
                    <a:gd name="connsiteX19" fmla="*/ 151125 w 252113"/>
                    <a:gd name="connsiteY19" fmla="*/ 256144 h 281757"/>
                    <a:gd name="connsiteX20" fmla="*/ 151125 w 252113"/>
                    <a:gd name="connsiteY20" fmla="*/ 185704 h 281757"/>
                    <a:gd name="connsiteX21" fmla="*/ 212599 w 252113"/>
                    <a:gd name="connsiteY21" fmla="*/ 221564 h 281757"/>
                    <a:gd name="connsiteX22" fmla="*/ 238214 w 252113"/>
                    <a:gd name="connsiteY22" fmla="*/ 222845 h 281757"/>
                    <a:gd name="connsiteX23" fmla="*/ 251021 w 252113"/>
                    <a:gd name="connsiteY23" fmla="*/ 199792 h 281757"/>
                    <a:gd name="connsiteX24" fmla="*/ 236933 w 252113"/>
                    <a:gd name="connsiteY24" fmla="*/ 178020 h 281757"/>
                    <a:gd name="connsiteX25" fmla="*/ 178020 w 252113"/>
                    <a:gd name="connsiteY25" fmla="*/ 140879 h 281757"/>
                    <a:gd name="connsiteX26" fmla="*/ 239494 w 252113"/>
                    <a:gd name="connsiteY26" fmla="*/ 105019 h 281757"/>
                    <a:gd name="connsiteX27" fmla="*/ 248459 w 252113"/>
                    <a:gd name="connsiteY27" fmla="*/ 70439 h 281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52113" h="281757">
                      <a:moveTo>
                        <a:pt x="248459" y="70439"/>
                      </a:moveTo>
                      <a:cubicBezTo>
                        <a:pt x="240775" y="57632"/>
                        <a:pt x="225406" y="53790"/>
                        <a:pt x="213880" y="61474"/>
                      </a:cubicBezTo>
                      <a:lnTo>
                        <a:pt x="152405" y="96054"/>
                      </a:lnTo>
                      <a:lnTo>
                        <a:pt x="152405" y="25614"/>
                      </a:lnTo>
                      <a:cubicBezTo>
                        <a:pt x="152405" y="11526"/>
                        <a:pt x="140879" y="0"/>
                        <a:pt x="126791" y="0"/>
                      </a:cubicBezTo>
                      <a:cubicBezTo>
                        <a:pt x="112703" y="0"/>
                        <a:pt x="101177" y="11526"/>
                        <a:pt x="101177" y="25614"/>
                      </a:cubicBezTo>
                      <a:lnTo>
                        <a:pt x="101177" y="96054"/>
                      </a:lnTo>
                      <a:lnTo>
                        <a:pt x="39702" y="60194"/>
                      </a:lnTo>
                      <a:cubicBezTo>
                        <a:pt x="32018" y="55071"/>
                        <a:pt x="21772" y="55071"/>
                        <a:pt x="14088" y="58913"/>
                      </a:cubicBezTo>
                      <a:cubicBezTo>
                        <a:pt x="6404" y="64036"/>
                        <a:pt x="1281" y="71720"/>
                        <a:pt x="1281" y="81966"/>
                      </a:cubicBezTo>
                      <a:cubicBezTo>
                        <a:pt x="1281" y="90931"/>
                        <a:pt x="6404" y="99896"/>
                        <a:pt x="15369" y="103738"/>
                      </a:cubicBezTo>
                      <a:lnTo>
                        <a:pt x="75562" y="140879"/>
                      </a:lnTo>
                      <a:lnTo>
                        <a:pt x="14088" y="176739"/>
                      </a:lnTo>
                      <a:cubicBezTo>
                        <a:pt x="5123" y="180581"/>
                        <a:pt x="0" y="189546"/>
                        <a:pt x="0" y="198511"/>
                      </a:cubicBezTo>
                      <a:cubicBezTo>
                        <a:pt x="0" y="207476"/>
                        <a:pt x="5123" y="216441"/>
                        <a:pt x="12807" y="221564"/>
                      </a:cubicBezTo>
                      <a:cubicBezTo>
                        <a:pt x="20492" y="226687"/>
                        <a:pt x="30737" y="225406"/>
                        <a:pt x="38422" y="220283"/>
                      </a:cubicBezTo>
                      <a:lnTo>
                        <a:pt x="99896" y="184423"/>
                      </a:lnTo>
                      <a:lnTo>
                        <a:pt x="99896" y="256144"/>
                      </a:lnTo>
                      <a:cubicBezTo>
                        <a:pt x="99896" y="270231"/>
                        <a:pt x="111422" y="281758"/>
                        <a:pt x="125510" y="281758"/>
                      </a:cubicBezTo>
                      <a:cubicBezTo>
                        <a:pt x="139598" y="281758"/>
                        <a:pt x="151125" y="270231"/>
                        <a:pt x="151125" y="256144"/>
                      </a:cubicBezTo>
                      <a:lnTo>
                        <a:pt x="151125" y="185704"/>
                      </a:lnTo>
                      <a:lnTo>
                        <a:pt x="212599" y="221564"/>
                      </a:lnTo>
                      <a:cubicBezTo>
                        <a:pt x="220283" y="226687"/>
                        <a:pt x="230529" y="226687"/>
                        <a:pt x="238214" y="222845"/>
                      </a:cubicBezTo>
                      <a:cubicBezTo>
                        <a:pt x="245898" y="217722"/>
                        <a:pt x="251021" y="210038"/>
                        <a:pt x="251021" y="199792"/>
                      </a:cubicBezTo>
                      <a:cubicBezTo>
                        <a:pt x="251021" y="190827"/>
                        <a:pt x="245898" y="181862"/>
                        <a:pt x="236933" y="178020"/>
                      </a:cubicBezTo>
                      <a:lnTo>
                        <a:pt x="178020" y="140879"/>
                      </a:lnTo>
                      <a:lnTo>
                        <a:pt x="239494" y="105019"/>
                      </a:lnTo>
                      <a:cubicBezTo>
                        <a:pt x="251021" y="98615"/>
                        <a:pt x="256144" y="83247"/>
                        <a:pt x="248459" y="70439"/>
                      </a:cubicBezTo>
                      <a:close/>
                    </a:path>
                  </a:pathLst>
                </a:custGeom>
                <a:solidFill>
                  <a:schemeClr val="bg1"/>
                </a:solidFill>
                <a:ln w="12799" cap="flat">
                  <a:noFill/>
                  <a:prstDash val="solid"/>
                  <a:miter/>
                </a:ln>
              </p:spPr>
              <p:txBody>
                <a:bodyPr rtlCol="0" anchor="ctr"/>
                <a:lstStyle/>
                <a:p>
                  <a:endParaRPr lang="en-US"/>
                </a:p>
              </p:txBody>
            </p:sp>
            <p:sp>
              <p:nvSpPr>
                <p:cNvPr id="1033" name="Freeform: Shape 1032">
                  <a:extLst>
                    <a:ext uri="{FF2B5EF4-FFF2-40B4-BE49-F238E27FC236}">
                      <a16:creationId xmlns:a16="http://schemas.microsoft.com/office/drawing/2014/main" id="{7CC16C2E-FD28-6554-1161-53BFC51FA1D4}"/>
                    </a:ext>
                  </a:extLst>
                </p:cNvPr>
                <p:cNvSpPr/>
                <p:nvPr/>
              </p:nvSpPr>
              <p:spPr>
                <a:xfrm>
                  <a:off x="4247826" y="4980914"/>
                  <a:ext cx="150395" cy="166493"/>
                </a:xfrm>
                <a:custGeom>
                  <a:avLst/>
                  <a:gdLst>
                    <a:gd name="connsiteX0" fmla="*/ 147332 w 150395"/>
                    <a:gd name="connsiteY0" fmla="*/ 42264 h 166493"/>
                    <a:gd name="connsiteX1" fmla="*/ 121718 w 150395"/>
                    <a:gd name="connsiteY1" fmla="*/ 35860 h 166493"/>
                    <a:gd name="connsiteX2" fmla="*/ 94823 w 150395"/>
                    <a:gd name="connsiteY2" fmla="*/ 51229 h 166493"/>
                    <a:gd name="connsiteX3" fmla="*/ 94823 w 150395"/>
                    <a:gd name="connsiteY3" fmla="*/ 19211 h 166493"/>
                    <a:gd name="connsiteX4" fmla="*/ 75612 w 150395"/>
                    <a:gd name="connsiteY4" fmla="*/ 0 h 166493"/>
                    <a:gd name="connsiteX5" fmla="*/ 56401 w 150395"/>
                    <a:gd name="connsiteY5" fmla="*/ 19211 h 166493"/>
                    <a:gd name="connsiteX6" fmla="*/ 56401 w 150395"/>
                    <a:gd name="connsiteY6" fmla="*/ 49948 h 166493"/>
                    <a:gd name="connsiteX7" fmla="*/ 29506 w 150395"/>
                    <a:gd name="connsiteY7" fmla="*/ 34579 h 166493"/>
                    <a:gd name="connsiteX8" fmla="*/ 2611 w 150395"/>
                    <a:gd name="connsiteY8" fmla="*/ 40983 h 166493"/>
                    <a:gd name="connsiteX9" fmla="*/ 9015 w 150395"/>
                    <a:gd name="connsiteY9" fmla="*/ 67878 h 166493"/>
                    <a:gd name="connsiteX10" fmla="*/ 35910 w 150395"/>
                    <a:gd name="connsiteY10" fmla="*/ 83247 h 166493"/>
                    <a:gd name="connsiteX11" fmla="*/ 10295 w 150395"/>
                    <a:gd name="connsiteY11" fmla="*/ 98615 h 166493"/>
                    <a:gd name="connsiteX12" fmla="*/ 49 w 150395"/>
                    <a:gd name="connsiteY12" fmla="*/ 115265 h 166493"/>
                    <a:gd name="connsiteX13" fmla="*/ 10295 w 150395"/>
                    <a:gd name="connsiteY13" fmla="*/ 131914 h 166493"/>
                    <a:gd name="connsiteX14" fmla="*/ 29506 w 150395"/>
                    <a:gd name="connsiteY14" fmla="*/ 131914 h 166493"/>
                    <a:gd name="connsiteX15" fmla="*/ 56401 w 150395"/>
                    <a:gd name="connsiteY15" fmla="*/ 116545 h 166493"/>
                    <a:gd name="connsiteX16" fmla="*/ 56401 w 150395"/>
                    <a:gd name="connsiteY16" fmla="*/ 147283 h 166493"/>
                    <a:gd name="connsiteX17" fmla="*/ 75612 w 150395"/>
                    <a:gd name="connsiteY17" fmla="*/ 166493 h 166493"/>
                    <a:gd name="connsiteX18" fmla="*/ 94823 w 150395"/>
                    <a:gd name="connsiteY18" fmla="*/ 147283 h 166493"/>
                    <a:gd name="connsiteX19" fmla="*/ 94823 w 150395"/>
                    <a:gd name="connsiteY19" fmla="*/ 116545 h 166493"/>
                    <a:gd name="connsiteX20" fmla="*/ 121718 w 150395"/>
                    <a:gd name="connsiteY20" fmla="*/ 131914 h 166493"/>
                    <a:gd name="connsiteX21" fmla="*/ 147332 w 150395"/>
                    <a:gd name="connsiteY21" fmla="*/ 124230 h 166493"/>
                    <a:gd name="connsiteX22" fmla="*/ 140928 w 150395"/>
                    <a:gd name="connsiteY22" fmla="*/ 98615 h 166493"/>
                    <a:gd name="connsiteX23" fmla="*/ 114033 w 150395"/>
                    <a:gd name="connsiteY23" fmla="*/ 83247 h 166493"/>
                    <a:gd name="connsiteX24" fmla="*/ 140928 w 150395"/>
                    <a:gd name="connsiteY24" fmla="*/ 67878 h 166493"/>
                    <a:gd name="connsiteX25" fmla="*/ 149894 w 150395"/>
                    <a:gd name="connsiteY25" fmla="*/ 56352 h 166493"/>
                    <a:gd name="connsiteX26" fmla="*/ 147332 w 150395"/>
                    <a:gd name="connsiteY26" fmla="*/ 42264 h 166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50395" h="166493">
                      <a:moveTo>
                        <a:pt x="147332" y="42264"/>
                      </a:moveTo>
                      <a:cubicBezTo>
                        <a:pt x="142209" y="33299"/>
                        <a:pt x="130683" y="30737"/>
                        <a:pt x="121718" y="35860"/>
                      </a:cubicBezTo>
                      <a:lnTo>
                        <a:pt x="94823" y="51229"/>
                      </a:lnTo>
                      <a:lnTo>
                        <a:pt x="94823" y="19211"/>
                      </a:lnTo>
                      <a:cubicBezTo>
                        <a:pt x="94823" y="8965"/>
                        <a:pt x="85858" y="0"/>
                        <a:pt x="75612" y="0"/>
                      </a:cubicBezTo>
                      <a:cubicBezTo>
                        <a:pt x="65366" y="0"/>
                        <a:pt x="56401" y="8965"/>
                        <a:pt x="56401" y="19211"/>
                      </a:cubicBezTo>
                      <a:lnTo>
                        <a:pt x="56401" y="49948"/>
                      </a:lnTo>
                      <a:lnTo>
                        <a:pt x="29506" y="34579"/>
                      </a:lnTo>
                      <a:cubicBezTo>
                        <a:pt x="20541" y="29456"/>
                        <a:pt x="9015" y="32018"/>
                        <a:pt x="2611" y="40983"/>
                      </a:cubicBezTo>
                      <a:cubicBezTo>
                        <a:pt x="-2512" y="49948"/>
                        <a:pt x="49" y="61474"/>
                        <a:pt x="9015" y="67878"/>
                      </a:cubicBezTo>
                      <a:lnTo>
                        <a:pt x="35910" y="83247"/>
                      </a:lnTo>
                      <a:lnTo>
                        <a:pt x="10295" y="98615"/>
                      </a:lnTo>
                      <a:cubicBezTo>
                        <a:pt x="3892" y="102457"/>
                        <a:pt x="49" y="108861"/>
                        <a:pt x="49" y="115265"/>
                      </a:cubicBezTo>
                      <a:cubicBezTo>
                        <a:pt x="49" y="121668"/>
                        <a:pt x="3892" y="128072"/>
                        <a:pt x="10295" y="131914"/>
                      </a:cubicBezTo>
                      <a:cubicBezTo>
                        <a:pt x="16699" y="135756"/>
                        <a:pt x="23102" y="135756"/>
                        <a:pt x="29506" y="131914"/>
                      </a:cubicBezTo>
                      <a:lnTo>
                        <a:pt x="56401" y="116545"/>
                      </a:lnTo>
                      <a:lnTo>
                        <a:pt x="56401" y="147283"/>
                      </a:lnTo>
                      <a:cubicBezTo>
                        <a:pt x="56401" y="157528"/>
                        <a:pt x="65366" y="166493"/>
                        <a:pt x="75612" y="166493"/>
                      </a:cubicBezTo>
                      <a:cubicBezTo>
                        <a:pt x="85858" y="166493"/>
                        <a:pt x="94823" y="157528"/>
                        <a:pt x="94823" y="147283"/>
                      </a:cubicBezTo>
                      <a:lnTo>
                        <a:pt x="94823" y="116545"/>
                      </a:lnTo>
                      <a:lnTo>
                        <a:pt x="121718" y="131914"/>
                      </a:lnTo>
                      <a:cubicBezTo>
                        <a:pt x="130683" y="137037"/>
                        <a:pt x="142209" y="134475"/>
                        <a:pt x="147332" y="124230"/>
                      </a:cubicBezTo>
                      <a:cubicBezTo>
                        <a:pt x="152455" y="113984"/>
                        <a:pt x="149894" y="103738"/>
                        <a:pt x="140928" y="98615"/>
                      </a:cubicBezTo>
                      <a:lnTo>
                        <a:pt x="114033" y="83247"/>
                      </a:lnTo>
                      <a:lnTo>
                        <a:pt x="140928" y="67878"/>
                      </a:lnTo>
                      <a:cubicBezTo>
                        <a:pt x="144771" y="65317"/>
                        <a:pt x="148613" y="61474"/>
                        <a:pt x="149894" y="56352"/>
                      </a:cubicBezTo>
                      <a:cubicBezTo>
                        <a:pt x="151174" y="51229"/>
                        <a:pt x="149894" y="46106"/>
                        <a:pt x="147332" y="42264"/>
                      </a:cubicBezTo>
                      <a:close/>
                    </a:path>
                  </a:pathLst>
                </a:custGeom>
                <a:solidFill>
                  <a:schemeClr val="bg1"/>
                </a:solidFill>
                <a:ln w="12799" cap="flat">
                  <a:noFill/>
                  <a:prstDash val="solid"/>
                  <a:miter/>
                </a:ln>
              </p:spPr>
              <p:txBody>
                <a:bodyPr rtlCol="0" anchor="ctr"/>
                <a:lstStyle/>
                <a:p>
                  <a:endParaRPr lang="en-US"/>
                </a:p>
              </p:txBody>
            </p:sp>
            <p:sp>
              <p:nvSpPr>
                <p:cNvPr id="1035" name="Freeform: Shape 1034">
                  <a:extLst>
                    <a:ext uri="{FF2B5EF4-FFF2-40B4-BE49-F238E27FC236}">
                      <a16:creationId xmlns:a16="http://schemas.microsoft.com/office/drawing/2014/main" id="{92C5770F-F8BD-F3F4-547C-FEC3033F9CFC}"/>
                    </a:ext>
                  </a:extLst>
                </p:cNvPr>
                <p:cNvSpPr/>
                <p:nvPr/>
              </p:nvSpPr>
              <p:spPr>
                <a:xfrm>
                  <a:off x="3661307" y="4980914"/>
                  <a:ext cx="151124" cy="166493"/>
                </a:xfrm>
                <a:custGeom>
                  <a:avLst/>
                  <a:gdLst>
                    <a:gd name="connsiteX0" fmla="*/ 148563 w 151124"/>
                    <a:gd name="connsiteY0" fmla="*/ 42264 h 166493"/>
                    <a:gd name="connsiteX1" fmla="*/ 122949 w 151124"/>
                    <a:gd name="connsiteY1" fmla="*/ 35860 h 166493"/>
                    <a:gd name="connsiteX2" fmla="*/ 96054 w 151124"/>
                    <a:gd name="connsiteY2" fmla="*/ 51229 h 166493"/>
                    <a:gd name="connsiteX3" fmla="*/ 96054 w 151124"/>
                    <a:gd name="connsiteY3" fmla="*/ 19211 h 166493"/>
                    <a:gd name="connsiteX4" fmla="*/ 76843 w 151124"/>
                    <a:gd name="connsiteY4" fmla="*/ 0 h 166493"/>
                    <a:gd name="connsiteX5" fmla="*/ 57632 w 151124"/>
                    <a:gd name="connsiteY5" fmla="*/ 19211 h 166493"/>
                    <a:gd name="connsiteX6" fmla="*/ 57632 w 151124"/>
                    <a:gd name="connsiteY6" fmla="*/ 49948 h 166493"/>
                    <a:gd name="connsiteX7" fmla="*/ 30737 w 151124"/>
                    <a:gd name="connsiteY7" fmla="*/ 34579 h 166493"/>
                    <a:gd name="connsiteX8" fmla="*/ 5123 w 151124"/>
                    <a:gd name="connsiteY8" fmla="*/ 40983 h 166493"/>
                    <a:gd name="connsiteX9" fmla="*/ 11526 w 151124"/>
                    <a:gd name="connsiteY9" fmla="*/ 66597 h 166493"/>
                    <a:gd name="connsiteX10" fmla="*/ 37141 w 151124"/>
                    <a:gd name="connsiteY10" fmla="*/ 81966 h 166493"/>
                    <a:gd name="connsiteX11" fmla="*/ 10246 w 151124"/>
                    <a:gd name="connsiteY11" fmla="*/ 97335 h 166493"/>
                    <a:gd name="connsiteX12" fmla="*/ 0 w 151124"/>
                    <a:gd name="connsiteY12" fmla="*/ 113984 h 166493"/>
                    <a:gd name="connsiteX13" fmla="*/ 10246 w 151124"/>
                    <a:gd name="connsiteY13" fmla="*/ 130633 h 166493"/>
                    <a:gd name="connsiteX14" fmla="*/ 29457 w 151124"/>
                    <a:gd name="connsiteY14" fmla="*/ 130633 h 166493"/>
                    <a:gd name="connsiteX15" fmla="*/ 56352 w 151124"/>
                    <a:gd name="connsiteY15" fmla="*/ 115265 h 166493"/>
                    <a:gd name="connsiteX16" fmla="*/ 56352 w 151124"/>
                    <a:gd name="connsiteY16" fmla="*/ 147283 h 166493"/>
                    <a:gd name="connsiteX17" fmla="*/ 75562 w 151124"/>
                    <a:gd name="connsiteY17" fmla="*/ 166493 h 166493"/>
                    <a:gd name="connsiteX18" fmla="*/ 94773 w 151124"/>
                    <a:gd name="connsiteY18" fmla="*/ 147283 h 166493"/>
                    <a:gd name="connsiteX19" fmla="*/ 94773 w 151124"/>
                    <a:gd name="connsiteY19" fmla="*/ 116545 h 166493"/>
                    <a:gd name="connsiteX20" fmla="*/ 121668 w 151124"/>
                    <a:gd name="connsiteY20" fmla="*/ 131914 h 166493"/>
                    <a:gd name="connsiteX21" fmla="*/ 140879 w 151124"/>
                    <a:gd name="connsiteY21" fmla="*/ 131914 h 166493"/>
                    <a:gd name="connsiteX22" fmla="*/ 151125 w 151124"/>
                    <a:gd name="connsiteY22" fmla="*/ 115265 h 166493"/>
                    <a:gd name="connsiteX23" fmla="*/ 140879 w 151124"/>
                    <a:gd name="connsiteY23" fmla="*/ 98615 h 166493"/>
                    <a:gd name="connsiteX24" fmla="*/ 113984 w 151124"/>
                    <a:gd name="connsiteY24" fmla="*/ 83247 h 166493"/>
                    <a:gd name="connsiteX25" fmla="*/ 140879 w 151124"/>
                    <a:gd name="connsiteY25" fmla="*/ 67878 h 166493"/>
                    <a:gd name="connsiteX26" fmla="*/ 149844 w 151124"/>
                    <a:gd name="connsiteY26" fmla="*/ 56352 h 166493"/>
                    <a:gd name="connsiteX27" fmla="*/ 148563 w 151124"/>
                    <a:gd name="connsiteY27" fmla="*/ 42264 h 166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51124" h="166493">
                      <a:moveTo>
                        <a:pt x="148563" y="42264"/>
                      </a:moveTo>
                      <a:cubicBezTo>
                        <a:pt x="143440" y="33299"/>
                        <a:pt x="131914" y="30737"/>
                        <a:pt x="122949" y="35860"/>
                      </a:cubicBezTo>
                      <a:lnTo>
                        <a:pt x="96054" y="51229"/>
                      </a:lnTo>
                      <a:lnTo>
                        <a:pt x="96054" y="19211"/>
                      </a:lnTo>
                      <a:cubicBezTo>
                        <a:pt x="96054" y="8965"/>
                        <a:pt x="87089" y="0"/>
                        <a:pt x="76843" y="0"/>
                      </a:cubicBezTo>
                      <a:cubicBezTo>
                        <a:pt x="66597" y="0"/>
                        <a:pt x="57632" y="8965"/>
                        <a:pt x="57632" y="19211"/>
                      </a:cubicBezTo>
                      <a:lnTo>
                        <a:pt x="57632" y="49948"/>
                      </a:lnTo>
                      <a:lnTo>
                        <a:pt x="30737" y="34579"/>
                      </a:lnTo>
                      <a:cubicBezTo>
                        <a:pt x="21772" y="29456"/>
                        <a:pt x="10246" y="32018"/>
                        <a:pt x="5123" y="40983"/>
                      </a:cubicBezTo>
                      <a:cubicBezTo>
                        <a:pt x="0" y="49948"/>
                        <a:pt x="2561" y="61474"/>
                        <a:pt x="11526" y="66597"/>
                      </a:cubicBezTo>
                      <a:lnTo>
                        <a:pt x="37141" y="81966"/>
                      </a:lnTo>
                      <a:lnTo>
                        <a:pt x="10246" y="97335"/>
                      </a:lnTo>
                      <a:cubicBezTo>
                        <a:pt x="3842" y="101177"/>
                        <a:pt x="0" y="107580"/>
                        <a:pt x="0" y="113984"/>
                      </a:cubicBezTo>
                      <a:cubicBezTo>
                        <a:pt x="0" y="120387"/>
                        <a:pt x="3842" y="126791"/>
                        <a:pt x="10246" y="130633"/>
                      </a:cubicBezTo>
                      <a:cubicBezTo>
                        <a:pt x="16649" y="134475"/>
                        <a:pt x="23053" y="134475"/>
                        <a:pt x="29457" y="130633"/>
                      </a:cubicBezTo>
                      <a:lnTo>
                        <a:pt x="56352" y="115265"/>
                      </a:lnTo>
                      <a:lnTo>
                        <a:pt x="56352" y="147283"/>
                      </a:lnTo>
                      <a:cubicBezTo>
                        <a:pt x="56352" y="157528"/>
                        <a:pt x="65317" y="166493"/>
                        <a:pt x="75562" y="166493"/>
                      </a:cubicBezTo>
                      <a:cubicBezTo>
                        <a:pt x="85808" y="166493"/>
                        <a:pt x="94773" y="157528"/>
                        <a:pt x="94773" y="147283"/>
                      </a:cubicBezTo>
                      <a:lnTo>
                        <a:pt x="94773" y="116545"/>
                      </a:lnTo>
                      <a:lnTo>
                        <a:pt x="121668" y="131914"/>
                      </a:lnTo>
                      <a:cubicBezTo>
                        <a:pt x="128072" y="135756"/>
                        <a:pt x="134475" y="135756"/>
                        <a:pt x="140879" y="131914"/>
                      </a:cubicBezTo>
                      <a:cubicBezTo>
                        <a:pt x="147283" y="128072"/>
                        <a:pt x="151125" y="121668"/>
                        <a:pt x="151125" y="115265"/>
                      </a:cubicBezTo>
                      <a:cubicBezTo>
                        <a:pt x="151125" y="108861"/>
                        <a:pt x="147283" y="102457"/>
                        <a:pt x="140879" y="98615"/>
                      </a:cubicBezTo>
                      <a:lnTo>
                        <a:pt x="113984" y="83247"/>
                      </a:lnTo>
                      <a:lnTo>
                        <a:pt x="140879" y="67878"/>
                      </a:lnTo>
                      <a:cubicBezTo>
                        <a:pt x="146002" y="65317"/>
                        <a:pt x="148563" y="61474"/>
                        <a:pt x="149844" y="56352"/>
                      </a:cubicBezTo>
                      <a:cubicBezTo>
                        <a:pt x="151125" y="51229"/>
                        <a:pt x="151125" y="46106"/>
                        <a:pt x="148563" y="42264"/>
                      </a:cubicBezTo>
                      <a:close/>
                    </a:path>
                  </a:pathLst>
                </a:custGeom>
                <a:solidFill>
                  <a:schemeClr val="bg1"/>
                </a:solidFill>
                <a:ln w="12799" cap="flat">
                  <a:noFill/>
                  <a:prstDash val="solid"/>
                  <a:miter/>
                </a:ln>
              </p:spPr>
              <p:txBody>
                <a:bodyPr rtlCol="0" anchor="ctr"/>
                <a:lstStyle/>
                <a:p>
                  <a:endParaRPr lang="en-US"/>
                </a:p>
              </p:txBody>
            </p:sp>
            <p:pic>
              <p:nvPicPr>
                <p:cNvPr id="1025" name="Graphic 1024" descr="Snowman with solid fill">
                  <a:extLst>
                    <a:ext uri="{FF2B5EF4-FFF2-40B4-BE49-F238E27FC236}">
                      <a16:creationId xmlns:a16="http://schemas.microsoft.com/office/drawing/2014/main" id="{1B4701D3-CD0E-4653-B25C-009D3C759180}"/>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907577" y="5944309"/>
                  <a:ext cx="540367" cy="540367"/>
                </a:xfrm>
                <a:prstGeom prst="rect">
                  <a:avLst/>
                </a:prstGeom>
              </p:spPr>
            </p:pic>
            <p:sp>
              <p:nvSpPr>
                <p:cNvPr id="1036" name="Freeform: Shape 1035">
                  <a:extLst>
                    <a:ext uri="{FF2B5EF4-FFF2-40B4-BE49-F238E27FC236}">
                      <a16:creationId xmlns:a16="http://schemas.microsoft.com/office/drawing/2014/main" id="{8053C509-6D4B-F3C7-854C-1C5510A777CF}"/>
                    </a:ext>
                  </a:extLst>
                </p:cNvPr>
                <p:cNvSpPr/>
                <p:nvPr/>
              </p:nvSpPr>
              <p:spPr>
                <a:xfrm>
                  <a:off x="4149348" y="5258901"/>
                  <a:ext cx="252113" cy="281757"/>
                </a:xfrm>
                <a:custGeom>
                  <a:avLst/>
                  <a:gdLst>
                    <a:gd name="connsiteX0" fmla="*/ 248459 w 252113"/>
                    <a:gd name="connsiteY0" fmla="*/ 70439 h 281757"/>
                    <a:gd name="connsiteX1" fmla="*/ 213880 w 252113"/>
                    <a:gd name="connsiteY1" fmla="*/ 61474 h 281757"/>
                    <a:gd name="connsiteX2" fmla="*/ 152405 w 252113"/>
                    <a:gd name="connsiteY2" fmla="*/ 96054 h 281757"/>
                    <a:gd name="connsiteX3" fmla="*/ 152405 w 252113"/>
                    <a:gd name="connsiteY3" fmla="*/ 25614 h 281757"/>
                    <a:gd name="connsiteX4" fmla="*/ 126791 w 252113"/>
                    <a:gd name="connsiteY4" fmla="*/ 0 h 281757"/>
                    <a:gd name="connsiteX5" fmla="*/ 101177 w 252113"/>
                    <a:gd name="connsiteY5" fmla="*/ 25614 h 281757"/>
                    <a:gd name="connsiteX6" fmla="*/ 101177 w 252113"/>
                    <a:gd name="connsiteY6" fmla="*/ 96054 h 281757"/>
                    <a:gd name="connsiteX7" fmla="*/ 39702 w 252113"/>
                    <a:gd name="connsiteY7" fmla="*/ 60194 h 281757"/>
                    <a:gd name="connsiteX8" fmla="*/ 14088 w 252113"/>
                    <a:gd name="connsiteY8" fmla="*/ 58913 h 281757"/>
                    <a:gd name="connsiteX9" fmla="*/ 1281 w 252113"/>
                    <a:gd name="connsiteY9" fmla="*/ 81966 h 281757"/>
                    <a:gd name="connsiteX10" fmla="*/ 15369 w 252113"/>
                    <a:gd name="connsiteY10" fmla="*/ 103738 h 281757"/>
                    <a:gd name="connsiteX11" fmla="*/ 75562 w 252113"/>
                    <a:gd name="connsiteY11" fmla="*/ 140879 h 281757"/>
                    <a:gd name="connsiteX12" fmla="*/ 14088 w 252113"/>
                    <a:gd name="connsiteY12" fmla="*/ 176739 h 281757"/>
                    <a:gd name="connsiteX13" fmla="*/ 0 w 252113"/>
                    <a:gd name="connsiteY13" fmla="*/ 198511 h 281757"/>
                    <a:gd name="connsiteX14" fmla="*/ 12807 w 252113"/>
                    <a:gd name="connsiteY14" fmla="*/ 221564 h 281757"/>
                    <a:gd name="connsiteX15" fmla="*/ 38422 w 252113"/>
                    <a:gd name="connsiteY15" fmla="*/ 220283 h 281757"/>
                    <a:gd name="connsiteX16" fmla="*/ 99896 w 252113"/>
                    <a:gd name="connsiteY16" fmla="*/ 184423 h 281757"/>
                    <a:gd name="connsiteX17" fmla="*/ 99896 w 252113"/>
                    <a:gd name="connsiteY17" fmla="*/ 256144 h 281757"/>
                    <a:gd name="connsiteX18" fmla="*/ 125510 w 252113"/>
                    <a:gd name="connsiteY18" fmla="*/ 281758 h 281757"/>
                    <a:gd name="connsiteX19" fmla="*/ 151125 w 252113"/>
                    <a:gd name="connsiteY19" fmla="*/ 256144 h 281757"/>
                    <a:gd name="connsiteX20" fmla="*/ 151125 w 252113"/>
                    <a:gd name="connsiteY20" fmla="*/ 185704 h 281757"/>
                    <a:gd name="connsiteX21" fmla="*/ 212599 w 252113"/>
                    <a:gd name="connsiteY21" fmla="*/ 221564 h 281757"/>
                    <a:gd name="connsiteX22" fmla="*/ 238214 w 252113"/>
                    <a:gd name="connsiteY22" fmla="*/ 222845 h 281757"/>
                    <a:gd name="connsiteX23" fmla="*/ 251021 w 252113"/>
                    <a:gd name="connsiteY23" fmla="*/ 199792 h 281757"/>
                    <a:gd name="connsiteX24" fmla="*/ 236933 w 252113"/>
                    <a:gd name="connsiteY24" fmla="*/ 178020 h 281757"/>
                    <a:gd name="connsiteX25" fmla="*/ 178020 w 252113"/>
                    <a:gd name="connsiteY25" fmla="*/ 140879 h 281757"/>
                    <a:gd name="connsiteX26" fmla="*/ 239494 w 252113"/>
                    <a:gd name="connsiteY26" fmla="*/ 105019 h 281757"/>
                    <a:gd name="connsiteX27" fmla="*/ 248459 w 252113"/>
                    <a:gd name="connsiteY27" fmla="*/ 70439 h 281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52113" h="281757">
                      <a:moveTo>
                        <a:pt x="248459" y="70439"/>
                      </a:moveTo>
                      <a:cubicBezTo>
                        <a:pt x="240775" y="57632"/>
                        <a:pt x="225406" y="53790"/>
                        <a:pt x="213880" y="61474"/>
                      </a:cubicBezTo>
                      <a:lnTo>
                        <a:pt x="152405" y="96054"/>
                      </a:lnTo>
                      <a:lnTo>
                        <a:pt x="152405" y="25614"/>
                      </a:lnTo>
                      <a:cubicBezTo>
                        <a:pt x="152405" y="11526"/>
                        <a:pt x="140879" y="0"/>
                        <a:pt x="126791" y="0"/>
                      </a:cubicBezTo>
                      <a:cubicBezTo>
                        <a:pt x="112703" y="0"/>
                        <a:pt x="101177" y="11526"/>
                        <a:pt x="101177" y="25614"/>
                      </a:cubicBezTo>
                      <a:lnTo>
                        <a:pt x="101177" y="96054"/>
                      </a:lnTo>
                      <a:lnTo>
                        <a:pt x="39702" y="60194"/>
                      </a:lnTo>
                      <a:cubicBezTo>
                        <a:pt x="32018" y="55071"/>
                        <a:pt x="21772" y="55071"/>
                        <a:pt x="14088" y="58913"/>
                      </a:cubicBezTo>
                      <a:cubicBezTo>
                        <a:pt x="6404" y="64036"/>
                        <a:pt x="1281" y="71720"/>
                        <a:pt x="1281" y="81966"/>
                      </a:cubicBezTo>
                      <a:cubicBezTo>
                        <a:pt x="1281" y="90931"/>
                        <a:pt x="6404" y="99896"/>
                        <a:pt x="15369" y="103738"/>
                      </a:cubicBezTo>
                      <a:lnTo>
                        <a:pt x="75562" y="140879"/>
                      </a:lnTo>
                      <a:lnTo>
                        <a:pt x="14088" y="176739"/>
                      </a:lnTo>
                      <a:cubicBezTo>
                        <a:pt x="5123" y="180581"/>
                        <a:pt x="0" y="189546"/>
                        <a:pt x="0" y="198511"/>
                      </a:cubicBezTo>
                      <a:cubicBezTo>
                        <a:pt x="0" y="207476"/>
                        <a:pt x="5123" y="216441"/>
                        <a:pt x="12807" y="221564"/>
                      </a:cubicBezTo>
                      <a:cubicBezTo>
                        <a:pt x="20492" y="226687"/>
                        <a:pt x="30737" y="225406"/>
                        <a:pt x="38422" y="220283"/>
                      </a:cubicBezTo>
                      <a:lnTo>
                        <a:pt x="99896" y="184423"/>
                      </a:lnTo>
                      <a:lnTo>
                        <a:pt x="99896" y="256144"/>
                      </a:lnTo>
                      <a:cubicBezTo>
                        <a:pt x="99896" y="270231"/>
                        <a:pt x="111422" y="281758"/>
                        <a:pt x="125510" y="281758"/>
                      </a:cubicBezTo>
                      <a:cubicBezTo>
                        <a:pt x="139598" y="281758"/>
                        <a:pt x="151125" y="270231"/>
                        <a:pt x="151125" y="256144"/>
                      </a:cubicBezTo>
                      <a:lnTo>
                        <a:pt x="151125" y="185704"/>
                      </a:lnTo>
                      <a:lnTo>
                        <a:pt x="212599" y="221564"/>
                      </a:lnTo>
                      <a:cubicBezTo>
                        <a:pt x="220283" y="226687"/>
                        <a:pt x="230529" y="226687"/>
                        <a:pt x="238214" y="222845"/>
                      </a:cubicBezTo>
                      <a:cubicBezTo>
                        <a:pt x="245898" y="217722"/>
                        <a:pt x="251021" y="210038"/>
                        <a:pt x="251021" y="199792"/>
                      </a:cubicBezTo>
                      <a:cubicBezTo>
                        <a:pt x="251021" y="190827"/>
                        <a:pt x="245898" y="181862"/>
                        <a:pt x="236933" y="178020"/>
                      </a:cubicBezTo>
                      <a:lnTo>
                        <a:pt x="178020" y="140879"/>
                      </a:lnTo>
                      <a:lnTo>
                        <a:pt x="239494" y="105019"/>
                      </a:lnTo>
                      <a:cubicBezTo>
                        <a:pt x="251021" y="98615"/>
                        <a:pt x="256144" y="83247"/>
                        <a:pt x="248459" y="70439"/>
                      </a:cubicBezTo>
                      <a:close/>
                    </a:path>
                  </a:pathLst>
                </a:custGeom>
                <a:solidFill>
                  <a:schemeClr val="bg1"/>
                </a:solidFill>
                <a:ln w="12799" cap="flat">
                  <a:noFill/>
                  <a:prstDash val="solid"/>
                  <a:miter/>
                </a:ln>
              </p:spPr>
              <p:txBody>
                <a:bodyPr rtlCol="0" anchor="ctr"/>
                <a:lstStyle/>
                <a:p>
                  <a:endParaRPr lang="en-US"/>
                </a:p>
              </p:txBody>
            </p:sp>
            <p:sp>
              <p:nvSpPr>
                <p:cNvPr id="1037" name="Freeform: Shape 1036">
                  <a:extLst>
                    <a:ext uri="{FF2B5EF4-FFF2-40B4-BE49-F238E27FC236}">
                      <a16:creationId xmlns:a16="http://schemas.microsoft.com/office/drawing/2014/main" id="{3DE7B36F-E6C7-42A2-3638-CB3D82B13505}"/>
                    </a:ext>
                  </a:extLst>
                </p:cNvPr>
                <p:cNvSpPr/>
                <p:nvPr/>
              </p:nvSpPr>
              <p:spPr>
                <a:xfrm>
                  <a:off x="3680410" y="5404198"/>
                  <a:ext cx="151124" cy="166493"/>
                </a:xfrm>
                <a:custGeom>
                  <a:avLst/>
                  <a:gdLst>
                    <a:gd name="connsiteX0" fmla="*/ 148563 w 151124"/>
                    <a:gd name="connsiteY0" fmla="*/ 42264 h 166493"/>
                    <a:gd name="connsiteX1" fmla="*/ 122949 w 151124"/>
                    <a:gd name="connsiteY1" fmla="*/ 35860 h 166493"/>
                    <a:gd name="connsiteX2" fmla="*/ 96054 w 151124"/>
                    <a:gd name="connsiteY2" fmla="*/ 51229 h 166493"/>
                    <a:gd name="connsiteX3" fmla="*/ 96054 w 151124"/>
                    <a:gd name="connsiteY3" fmla="*/ 19211 h 166493"/>
                    <a:gd name="connsiteX4" fmla="*/ 76843 w 151124"/>
                    <a:gd name="connsiteY4" fmla="*/ 0 h 166493"/>
                    <a:gd name="connsiteX5" fmla="*/ 57632 w 151124"/>
                    <a:gd name="connsiteY5" fmla="*/ 19211 h 166493"/>
                    <a:gd name="connsiteX6" fmla="*/ 57632 w 151124"/>
                    <a:gd name="connsiteY6" fmla="*/ 49948 h 166493"/>
                    <a:gd name="connsiteX7" fmla="*/ 30737 w 151124"/>
                    <a:gd name="connsiteY7" fmla="*/ 34579 h 166493"/>
                    <a:gd name="connsiteX8" fmla="*/ 5123 w 151124"/>
                    <a:gd name="connsiteY8" fmla="*/ 40983 h 166493"/>
                    <a:gd name="connsiteX9" fmla="*/ 11526 w 151124"/>
                    <a:gd name="connsiteY9" fmla="*/ 66597 h 166493"/>
                    <a:gd name="connsiteX10" fmla="*/ 37141 w 151124"/>
                    <a:gd name="connsiteY10" fmla="*/ 81966 h 166493"/>
                    <a:gd name="connsiteX11" fmla="*/ 10246 w 151124"/>
                    <a:gd name="connsiteY11" fmla="*/ 97335 h 166493"/>
                    <a:gd name="connsiteX12" fmla="*/ 0 w 151124"/>
                    <a:gd name="connsiteY12" fmla="*/ 113984 h 166493"/>
                    <a:gd name="connsiteX13" fmla="*/ 10246 w 151124"/>
                    <a:gd name="connsiteY13" fmla="*/ 130633 h 166493"/>
                    <a:gd name="connsiteX14" fmla="*/ 29457 w 151124"/>
                    <a:gd name="connsiteY14" fmla="*/ 130633 h 166493"/>
                    <a:gd name="connsiteX15" fmla="*/ 56352 w 151124"/>
                    <a:gd name="connsiteY15" fmla="*/ 115265 h 166493"/>
                    <a:gd name="connsiteX16" fmla="*/ 56352 w 151124"/>
                    <a:gd name="connsiteY16" fmla="*/ 147283 h 166493"/>
                    <a:gd name="connsiteX17" fmla="*/ 75562 w 151124"/>
                    <a:gd name="connsiteY17" fmla="*/ 166493 h 166493"/>
                    <a:gd name="connsiteX18" fmla="*/ 94773 w 151124"/>
                    <a:gd name="connsiteY18" fmla="*/ 147283 h 166493"/>
                    <a:gd name="connsiteX19" fmla="*/ 94773 w 151124"/>
                    <a:gd name="connsiteY19" fmla="*/ 116545 h 166493"/>
                    <a:gd name="connsiteX20" fmla="*/ 121668 w 151124"/>
                    <a:gd name="connsiteY20" fmla="*/ 131914 h 166493"/>
                    <a:gd name="connsiteX21" fmla="*/ 140879 w 151124"/>
                    <a:gd name="connsiteY21" fmla="*/ 131914 h 166493"/>
                    <a:gd name="connsiteX22" fmla="*/ 151125 w 151124"/>
                    <a:gd name="connsiteY22" fmla="*/ 115265 h 166493"/>
                    <a:gd name="connsiteX23" fmla="*/ 140879 w 151124"/>
                    <a:gd name="connsiteY23" fmla="*/ 98615 h 166493"/>
                    <a:gd name="connsiteX24" fmla="*/ 113984 w 151124"/>
                    <a:gd name="connsiteY24" fmla="*/ 83247 h 166493"/>
                    <a:gd name="connsiteX25" fmla="*/ 140879 w 151124"/>
                    <a:gd name="connsiteY25" fmla="*/ 67878 h 166493"/>
                    <a:gd name="connsiteX26" fmla="*/ 149844 w 151124"/>
                    <a:gd name="connsiteY26" fmla="*/ 56352 h 166493"/>
                    <a:gd name="connsiteX27" fmla="*/ 148563 w 151124"/>
                    <a:gd name="connsiteY27" fmla="*/ 42264 h 166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51124" h="166493">
                      <a:moveTo>
                        <a:pt x="148563" y="42264"/>
                      </a:moveTo>
                      <a:cubicBezTo>
                        <a:pt x="143440" y="33299"/>
                        <a:pt x="131914" y="30737"/>
                        <a:pt x="122949" y="35860"/>
                      </a:cubicBezTo>
                      <a:lnTo>
                        <a:pt x="96054" y="51229"/>
                      </a:lnTo>
                      <a:lnTo>
                        <a:pt x="96054" y="19211"/>
                      </a:lnTo>
                      <a:cubicBezTo>
                        <a:pt x="96054" y="8965"/>
                        <a:pt x="87089" y="0"/>
                        <a:pt x="76843" y="0"/>
                      </a:cubicBezTo>
                      <a:cubicBezTo>
                        <a:pt x="66597" y="0"/>
                        <a:pt x="57632" y="8965"/>
                        <a:pt x="57632" y="19211"/>
                      </a:cubicBezTo>
                      <a:lnTo>
                        <a:pt x="57632" y="49948"/>
                      </a:lnTo>
                      <a:lnTo>
                        <a:pt x="30737" y="34579"/>
                      </a:lnTo>
                      <a:cubicBezTo>
                        <a:pt x="21772" y="29456"/>
                        <a:pt x="10246" y="32018"/>
                        <a:pt x="5123" y="40983"/>
                      </a:cubicBezTo>
                      <a:cubicBezTo>
                        <a:pt x="0" y="49948"/>
                        <a:pt x="2561" y="61474"/>
                        <a:pt x="11526" y="66597"/>
                      </a:cubicBezTo>
                      <a:lnTo>
                        <a:pt x="37141" y="81966"/>
                      </a:lnTo>
                      <a:lnTo>
                        <a:pt x="10246" y="97335"/>
                      </a:lnTo>
                      <a:cubicBezTo>
                        <a:pt x="3842" y="101177"/>
                        <a:pt x="0" y="107580"/>
                        <a:pt x="0" y="113984"/>
                      </a:cubicBezTo>
                      <a:cubicBezTo>
                        <a:pt x="0" y="120387"/>
                        <a:pt x="3842" y="126791"/>
                        <a:pt x="10246" y="130633"/>
                      </a:cubicBezTo>
                      <a:cubicBezTo>
                        <a:pt x="16649" y="134475"/>
                        <a:pt x="23053" y="134475"/>
                        <a:pt x="29457" y="130633"/>
                      </a:cubicBezTo>
                      <a:lnTo>
                        <a:pt x="56352" y="115265"/>
                      </a:lnTo>
                      <a:lnTo>
                        <a:pt x="56352" y="147283"/>
                      </a:lnTo>
                      <a:cubicBezTo>
                        <a:pt x="56352" y="157528"/>
                        <a:pt x="65317" y="166493"/>
                        <a:pt x="75562" y="166493"/>
                      </a:cubicBezTo>
                      <a:cubicBezTo>
                        <a:pt x="85808" y="166493"/>
                        <a:pt x="94773" y="157528"/>
                        <a:pt x="94773" y="147283"/>
                      </a:cubicBezTo>
                      <a:lnTo>
                        <a:pt x="94773" y="116545"/>
                      </a:lnTo>
                      <a:lnTo>
                        <a:pt x="121668" y="131914"/>
                      </a:lnTo>
                      <a:cubicBezTo>
                        <a:pt x="128072" y="135756"/>
                        <a:pt x="134475" y="135756"/>
                        <a:pt x="140879" y="131914"/>
                      </a:cubicBezTo>
                      <a:cubicBezTo>
                        <a:pt x="147283" y="128072"/>
                        <a:pt x="151125" y="121668"/>
                        <a:pt x="151125" y="115265"/>
                      </a:cubicBezTo>
                      <a:cubicBezTo>
                        <a:pt x="151125" y="108861"/>
                        <a:pt x="147283" y="102457"/>
                        <a:pt x="140879" y="98615"/>
                      </a:cubicBezTo>
                      <a:lnTo>
                        <a:pt x="113984" y="83247"/>
                      </a:lnTo>
                      <a:lnTo>
                        <a:pt x="140879" y="67878"/>
                      </a:lnTo>
                      <a:cubicBezTo>
                        <a:pt x="146002" y="65317"/>
                        <a:pt x="148563" y="61474"/>
                        <a:pt x="149844" y="56352"/>
                      </a:cubicBezTo>
                      <a:cubicBezTo>
                        <a:pt x="151125" y="51229"/>
                        <a:pt x="151125" y="46106"/>
                        <a:pt x="148563" y="42264"/>
                      </a:cubicBezTo>
                      <a:close/>
                    </a:path>
                  </a:pathLst>
                </a:custGeom>
                <a:solidFill>
                  <a:schemeClr val="bg1"/>
                </a:solidFill>
                <a:ln w="12799" cap="flat">
                  <a:noFill/>
                  <a:prstDash val="solid"/>
                  <a:miter/>
                </a:ln>
              </p:spPr>
              <p:txBody>
                <a:bodyPr rtlCol="0" anchor="ctr"/>
                <a:lstStyle/>
                <a:p>
                  <a:endParaRPr lang="en-US"/>
                </a:p>
              </p:txBody>
            </p:sp>
            <p:sp>
              <p:nvSpPr>
                <p:cNvPr id="1039" name="Freeform: Shape 1038">
                  <a:extLst>
                    <a:ext uri="{FF2B5EF4-FFF2-40B4-BE49-F238E27FC236}">
                      <a16:creationId xmlns:a16="http://schemas.microsoft.com/office/drawing/2014/main" id="{BF2CE923-E5A7-3C4F-CD1A-4226E139E169}"/>
                    </a:ext>
                  </a:extLst>
                </p:cNvPr>
                <p:cNvSpPr/>
                <p:nvPr/>
              </p:nvSpPr>
              <p:spPr>
                <a:xfrm>
                  <a:off x="3739231" y="5829862"/>
                  <a:ext cx="252113" cy="281757"/>
                </a:xfrm>
                <a:custGeom>
                  <a:avLst/>
                  <a:gdLst>
                    <a:gd name="connsiteX0" fmla="*/ 248459 w 252113"/>
                    <a:gd name="connsiteY0" fmla="*/ 70439 h 281757"/>
                    <a:gd name="connsiteX1" fmla="*/ 213880 w 252113"/>
                    <a:gd name="connsiteY1" fmla="*/ 61474 h 281757"/>
                    <a:gd name="connsiteX2" fmla="*/ 152405 w 252113"/>
                    <a:gd name="connsiteY2" fmla="*/ 96054 h 281757"/>
                    <a:gd name="connsiteX3" fmla="*/ 152405 w 252113"/>
                    <a:gd name="connsiteY3" fmla="*/ 25614 h 281757"/>
                    <a:gd name="connsiteX4" fmla="*/ 126791 w 252113"/>
                    <a:gd name="connsiteY4" fmla="*/ 0 h 281757"/>
                    <a:gd name="connsiteX5" fmla="*/ 101177 w 252113"/>
                    <a:gd name="connsiteY5" fmla="*/ 25614 h 281757"/>
                    <a:gd name="connsiteX6" fmla="*/ 101177 w 252113"/>
                    <a:gd name="connsiteY6" fmla="*/ 96054 h 281757"/>
                    <a:gd name="connsiteX7" fmla="*/ 39702 w 252113"/>
                    <a:gd name="connsiteY7" fmla="*/ 60194 h 281757"/>
                    <a:gd name="connsiteX8" fmla="*/ 14088 w 252113"/>
                    <a:gd name="connsiteY8" fmla="*/ 58913 h 281757"/>
                    <a:gd name="connsiteX9" fmla="*/ 1281 w 252113"/>
                    <a:gd name="connsiteY9" fmla="*/ 81966 h 281757"/>
                    <a:gd name="connsiteX10" fmla="*/ 15369 w 252113"/>
                    <a:gd name="connsiteY10" fmla="*/ 103738 h 281757"/>
                    <a:gd name="connsiteX11" fmla="*/ 75562 w 252113"/>
                    <a:gd name="connsiteY11" fmla="*/ 140879 h 281757"/>
                    <a:gd name="connsiteX12" fmla="*/ 14088 w 252113"/>
                    <a:gd name="connsiteY12" fmla="*/ 176739 h 281757"/>
                    <a:gd name="connsiteX13" fmla="*/ 0 w 252113"/>
                    <a:gd name="connsiteY13" fmla="*/ 198511 h 281757"/>
                    <a:gd name="connsiteX14" fmla="*/ 12807 w 252113"/>
                    <a:gd name="connsiteY14" fmla="*/ 221564 h 281757"/>
                    <a:gd name="connsiteX15" fmla="*/ 38422 w 252113"/>
                    <a:gd name="connsiteY15" fmla="*/ 220283 h 281757"/>
                    <a:gd name="connsiteX16" fmla="*/ 99896 w 252113"/>
                    <a:gd name="connsiteY16" fmla="*/ 184423 h 281757"/>
                    <a:gd name="connsiteX17" fmla="*/ 99896 w 252113"/>
                    <a:gd name="connsiteY17" fmla="*/ 256144 h 281757"/>
                    <a:gd name="connsiteX18" fmla="*/ 125510 w 252113"/>
                    <a:gd name="connsiteY18" fmla="*/ 281758 h 281757"/>
                    <a:gd name="connsiteX19" fmla="*/ 151125 w 252113"/>
                    <a:gd name="connsiteY19" fmla="*/ 256144 h 281757"/>
                    <a:gd name="connsiteX20" fmla="*/ 151125 w 252113"/>
                    <a:gd name="connsiteY20" fmla="*/ 185704 h 281757"/>
                    <a:gd name="connsiteX21" fmla="*/ 212599 w 252113"/>
                    <a:gd name="connsiteY21" fmla="*/ 221564 h 281757"/>
                    <a:gd name="connsiteX22" fmla="*/ 238214 w 252113"/>
                    <a:gd name="connsiteY22" fmla="*/ 222845 h 281757"/>
                    <a:gd name="connsiteX23" fmla="*/ 251021 w 252113"/>
                    <a:gd name="connsiteY23" fmla="*/ 199792 h 281757"/>
                    <a:gd name="connsiteX24" fmla="*/ 236933 w 252113"/>
                    <a:gd name="connsiteY24" fmla="*/ 178020 h 281757"/>
                    <a:gd name="connsiteX25" fmla="*/ 178020 w 252113"/>
                    <a:gd name="connsiteY25" fmla="*/ 140879 h 281757"/>
                    <a:gd name="connsiteX26" fmla="*/ 239494 w 252113"/>
                    <a:gd name="connsiteY26" fmla="*/ 105019 h 281757"/>
                    <a:gd name="connsiteX27" fmla="*/ 248459 w 252113"/>
                    <a:gd name="connsiteY27" fmla="*/ 70439 h 281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52113" h="281757">
                      <a:moveTo>
                        <a:pt x="248459" y="70439"/>
                      </a:moveTo>
                      <a:cubicBezTo>
                        <a:pt x="240775" y="57632"/>
                        <a:pt x="225406" y="53790"/>
                        <a:pt x="213880" y="61474"/>
                      </a:cubicBezTo>
                      <a:lnTo>
                        <a:pt x="152405" y="96054"/>
                      </a:lnTo>
                      <a:lnTo>
                        <a:pt x="152405" y="25614"/>
                      </a:lnTo>
                      <a:cubicBezTo>
                        <a:pt x="152405" y="11526"/>
                        <a:pt x="140879" y="0"/>
                        <a:pt x="126791" y="0"/>
                      </a:cubicBezTo>
                      <a:cubicBezTo>
                        <a:pt x="112703" y="0"/>
                        <a:pt x="101177" y="11526"/>
                        <a:pt x="101177" y="25614"/>
                      </a:cubicBezTo>
                      <a:lnTo>
                        <a:pt x="101177" y="96054"/>
                      </a:lnTo>
                      <a:lnTo>
                        <a:pt x="39702" y="60194"/>
                      </a:lnTo>
                      <a:cubicBezTo>
                        <a:pt x="32018" y="55071"/>
                        <a:pt x="21772" y="55071"/>
                        <a:pt x="14088" y="58913"/>
                      </a:cubicBezTo>
                      <a:cubicBezTo>
                        <a:pt x="6404" y="64036"/>
                        <a:pt x="1281" y="71720"/>
                        <a:pt x="1281" y="81966"/>
                      </a:cubicBezTo>
                      <a:cubicBezTo>
                        <a:pt x="1281" y="90931"/>
                        <a:pt x="6404" y="99896"/>
                        <a:pt x="15369" y="103738"/>
                      </a:cubicBezTo>
                      <a:lnTo>
                        <a:pt x="75562" y="140879"/>
                      </a:lnTo>
                      <a:lnTo>
                        <a:pt x="14088" y="176739"/>
                      </a:lnTo>
                      <a:cubicBezTo>
                        <a:pt x="5123" y="180581"/>
                        <a:pt x="0" y="189546"/>
                        <a:pt x="0" y="198511"/>
                      </a:cubicBezTo>
                      <a:cubicBezTo>
                        <a:pt x="0" y="207476"/>
                        <a:pt x="5123" y="216441"/>
                        <a:pt x="12807" y="221564"/>
                      </a:cubicBezTo>
                      <a:cubicBezTo>
                        <a:pt x="20492" y="226687"/>
                        <a:pt x="30737" y="225406"/>
                        <a:pt x="38422" y="220283"/>
                      </a:cubicBezTo>
                      <a:lnTo>
                        <a:pt x="99896" y="184423"/>
                      </a:lnTo>
                      <a:lnTo>
                        <a:pt x="99896" y="256144"/>
                      </a:lnTo>
                      <a:cubicBezTo>
                        <a:pt x="99896" y="270231"/>
                        <a:pt x="111422" y="281758"/>
                        <a:pt x="125510" y="281758"/>
                      </a:cubicBezTo>
                      <a:cubicBezTo>
                        <a:pt x="139598" y="281758"/>
                        <a:pt x="151125" y="270231"/>
                        <a:pt x="151125" y="256144"/>
                      </a:cubicBezTo>
                      <a:lnTo>
                        <a:pt x="151125" y="185704"/>
                      </a:lnTo>
                      <a:lnTo>
                        <a:pt x="212599" y="221564"/>
                      </a:lnTo>
                      <a:cubicBezTo>
                        <a:pt x="220283" y="226687"/>
                        <a:pt x="230529" y="226687"/>
                        <a:pt x="238214" y="222845"/>
                      </a:cubicBezTo>
                      <a:cubicBezTo>
                        <a:pt x="245898" y="217722"/>
                        <a:pt x="251021" y="210038"/>
                        <a:pt x="251021" y="199792"/>
                      </a:cubicBezTo>
                      <a:cubicBezTo>
                        <a:pt x="251021" y="190827"/>
                        <a:pt x="245898" y="181862"/>
                        <a:pt x="236933" y="178020"/>
                      </a:cubicBezTo>
                      <a:lnTo>
                        <a:pt x="178020" y="140879"/>
                      </a:lnTo>
                      <a:lnTo>
                        <a:pt x="239494" y="105019"/>
                      </a:lnTo>
                      <a:cubicBezTo>
                        <a:pt x="251021" y="98615"/>
                        <a:pt x="256144" y="83247"/>
                        <a:pt x="248459" y="70439"/>
                      </a:cubicBezTo>
                      <a:close/>
                    </a:path>
                  </a:pathLst>
                </a:custGeom>
                <a:solidFill>
                  <a:schemeClr val="bg1"/>
                </a:solidFill>
                <a:ln w="12799" cap="flat">
                  <a:noFill/>
                  <a:prstDash val="solid"/>
                  <a:miter/>
                </a:ln>
              </p:spPr>
              <p:txBody>
                <a:bodyPr rtlCol="0" anchor="ctr"/>
                <a:lstStyle/>
                <a:p>
                  <a:endParaRPr lang="en-US"/>
                </a:p>
              </p:txBody>
            </p:sp>
          </p:grpSp>
          <p:sp>
            <p:nvSpPr>
              <p:cNvPr id="1040" name="Freeform: Shape 1039">
                <a:extLst>
                  <a:ext uri="{FF2B5EF4-FFF2-40B4-BE49-F238E27FC236}">
                    <a16:creationId xmlns:a16="http://schemas.microsoft.com/office/drawing/2014/main" id="{0C61FEAD-4BC6-2256-4140-E8FA616271E9}"/>
                  </a:ext>
                </a:extLst>
              </p:cNvPr>
              <p:cNvSpPr/>
              <p:nvPr/>
            </p:nvSpPr>
            <p:spPr>
              <a:xfrm>
                <a:off x="4228766" y="5662898"/>
                <a:ext cx="151124" cy="166493"/>
              </a:xfrm>
              <a:custGeom>
                <a:avLst/>
                <a:gdLst>
                  <a:gd name="connsiteX0" fmla="*/ 148563 w 151124"/>
                  <a:gd name="connsiteY0" fmla="*/ 42264 h 166493"/>
                  <a:gd name="connsiteX1" fmla="*/ 122949 w 151124"/>
                  <a:gd name="connsiteY1" fmla="*/ 35860 h 166493"/>
                  <a:gd name="connsiteX2" fmla="*/ 96054 w 151124"/>
                  <a:gd name="connsiteY2" fmla="*/ 51229 h 166493"/>
                  <a:gd name="connsiteX3" fmla="*/ 96054 w 151124"/>
                  <a:gd name="connsiteY3" fmla="*/ 19211 h 166493"/>
                  <a:gd name="connsiteX4" fmla="*/ 76843 w 151124"/>
                  <a:gd name="connsiteY4" fmla="*/ 0 h 166493"/>
                  <a:gd name="connsiteX5" fmla="*/ 57632 w 151124"/>
                  <a:gd name="connsiteY5" fmla="*/ 19211 h 166493"/>
                  <a:gd name="connsiteX6" fmla="*/ 57632 w 151124"/>
                  <a:gd name="connsiteY6" fmla="*/ 49948 h 166493"/>
                  <a:gd name="connsiteX7" fmla="*/ 30737 w 151124"/>
                  <a:gd name="connsiteY7" fmla="*/ 34579 h 166493"/>
                  <a:gd name="connsiteX8" fmla="*/ 5123 w 151124"/>
                  <a:gd name="connsiteY8" fmla="*/ 40983 h 166493"/>
                  <a:gd name="connsiteX9" fmla="*/ 11526 w 151124"/>
                  <a:gd name="connsiteY9" fmla="*/ 66597 h 166493"/>
                  <a:gd name="connsiteX10" fmla="*/ 37141 w 151124"/>
                  <a:gd name="connsiteY10" fmla="*/ 81966 h 166493"/>
                  <a:gd name="connsiteX11" fmla="*/ 10246 w 151124"/>
                  <a:gd name="connsiteY11" fmla="*/ 97335 h 166493"/>
                  <a:gd name="connsiteX12" fmla="*/ 0 w 151124"/>
                  <a:gd name="connsiteY12" fmla="*/ 113984 h 166493"/>
                  <a:gd name="connsiteX13" fmla="*/ 10246 w 151124"/>
                  <a:gd name="connsiteY13" fmla="*/ 130633 h 166493"/>
                  <a:gd name="connsiteX14" fmla="*/ 29457 w 151124"/>
                  <a:gd name="connsiteY14" fmla="*/ 130633 h 166493"/>
                  <a:gd name="connsiteX15" fmla="*/ 56352 w 151124"/>
                  <a:gd name="connsiteY15" fmla="*/ 115265 h 166493"/>
                  <a:gd name="connsiteX16" fmla="*/ 56352 w 151124"/>
                  <a:gd name="connsiteY16" fmla="*/ 147283 h 166493"/>
                  <a:gd name="connsiteX17" fmla="*/ 75562 w 151124"/>
                  <a:gd name="connsiteY17" fmla="*/ 166493 h 166493"/>
                  <a:gd name="connsiteX18" fmla="*/ 94773 w 151124"/>
                  <a:gd name="connsiteY18" fmla="*/ 147283 h 166493"/>
                  <a:gd name="connsiteX19" fmla="*/ 94773 w 151124"/>
                  <a:gd name="connsiteY19" fmla="*/ 116545 h 166493"/>
                  <a:gd name="connsiteX20" fmla="*/ 121668 w 151124"/>
                  <a:gd name="connsiteY20" fmla="*/ 131914 h 166493"/>
                  <a:gd name="connsiteX21" fmla="*/ 140879 w 151124"/>
                  <a:gd name="connsiteY21" fmla="*/ 131914 h 166493"/>
                  <a:gd name="connsiteX22" fmla="*/ 151125 w 151124"/>
                  <a:gd name="connsiteY22" fmla="*/ 115265 h 166493"/>
                  <a:gd name="connsiteX23" fmla="*/ 140879 w 151124"/>
                  <a:gd name="connsiteY23" fmla="*/ 98615 h 166493"/>
                  <a:gd name="connsiteX24" fmla="*/ 113984 w 151124"/>
                  <a:gd name="connsiteY24" fmla="*/ 83247 h 166493"/>
                  <a:gd name="connsiteX25" fmla="*/ 140879 w 151124"/>
                  <a:gd name="connsiteY25" fmla="*/ 67878 h 166493"/>
                  <a:gd name="connsiteX26" fmla="*/ 149844 w 151124"/>
                  <a:gd name="connsiteY26" fmla="*/ 56352 h 166493"/>
                  <a:gd name="connsiteX27" fmla="*/ 148563 w 151124"/>
                  <a:gd name="connsiteY27" fmla="*/ 42264 h 166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51124" h="166493">
                    <a:moveTo>
                      <a:pt x="148563" y="42264"/>
                    </a:moveTo>
                    <a:cubicBezTo>
                      <a:pt x="143440" y="33299"/>
                      <a:pt x="131914" y="30737"/>
                      <a:pt x="122949" y="35860"/>
                    </a:cubicBezTo>
                    <a:lnTo>
                      <a:pt x="96054" y="51229"/>
                    </a:lnTo>
                    <a:lnTo>
                      <a:pt x="96054" y="19211"/>
                    </a:lnTo>
                    <a:cubicBezTo>
                      <a:pt x="96054" y="8965"/>
                      <a:pt x="87089" y="0"/>
                      <a:pt x="76843" y="0"/>
                    </a:cubicBezTo>
                    <a:cubicBezTo>
                      <a:pt x="66597" y="0"/>
                      <a:pt x="57632" y="8965"/>
                      <a:pt x="57632" y="19211"/>
                    </a:cubicBezTo>
                    <a:lnTo>
                      <a:pt x="57632" y="49948"/>
                    </a:lnTo>
                    <a:lnTo>
                      <a:pt x="30737" y="34579"/>
                    </a:lnTo>
                    <a:cubicBezTo>
                      <a:pt x="21772" y="29456"/>
                      <a:pt x="10246" y="32018"/>
                      <a:pt x="5123" y="40983"/>
                    </a:cubicBezTo>
                    <a:cubicBezTo>
                      <a:pt x="0" y="49948"/>
                      <a:pt x="2561" y="61474"/>
                      <a:pt x="11526" y="66597"/>
                    </a:cubicBezTo>
                    <a:lnTo>
                      <a:pt x="37141" y="81966"/>
                    </a:lnTo>
                    <a:lnTo>
                      <a:pt x="10246" y="97335"/>
                    </a:lnTo>
                    <a:cubicBezTo>
                      <a:pt x="3842" y="101177"/>
                      <a:pt x="0" y="107580"/>
                      <a:pt x="0" y="113984"/>
                    </a:cubicBezTo>
                    <a:cubicBezTo>
                      <a:pt x="0" y="120387"/>
                      <a:pt x="3842" y="126791"/>
                      <a:pt x="10246" y="130633"/>
                    </a:cubicBezTo>
                    <a:cubicBezTo>
                      <a:pt x="16649" y="134475"/>
                      <a:pt x="23053" y="134475"/>
                      <a:pt x="29457" y="130633"/>
                    </a:cubicBezTo>
                    <a:lnTo>
                      <a:pt x="56352" y="115265"/>
                    </a:lnTo>
                    <a:lnTo>
                      <a:pt x="56352" y="147283"/>
                    </a:lnTo>
                    <a:cubicBezTo>
                      <a:pt x="56352" y="157528"/>
                      <a:pt x="65317" y="166493"/>
                      <a:pt x="75562" y="166493"/>
                    </a:cubicBezTo>
                    <a:cubicBezTo>
                      <a:pt x="85808" y="166493"/>
                      <a:pt x="94773" y="157528"/>
                      <a:pt x="94773" y="147283"/>
                    </a:cubicBezTo>
                    <a:lnTo>
                      <a:pt x="94773" y="116545"/>
                    </a:lnTo>
                    <a:lnTo>
                      <a:pt x="121668" y="131914"/>
                    </a:lnTo>
                    <a:cubicBezTo>
                      <a:pt x="128072" y="135756"/>
                      <a:pt x="134475" y="135756"/>
                      <a:pt x="140879" y="131914"/>
                    </a:cubicBezTo>
                    <a:cubicBezTo>
                      <a:pt x="147283" y="128072"/>
                      <a:pt x="151125" y="121668"/>
                      <a:pt x="151125" y="115265"/>
                    </a:cubicBezTo>
                    <a:cubicBezTo>
                      <a:pt x="151125" y="108861"/>
                      <a:pt x="147283" y="102457"/>
                      <a:pt x="140879" y="98615"/>
                    </a:cubicBezTo>
                    <a:lnTo>
                      <a:pt x="113984" y="83247"/>
                    </a:lnTo>
                    <a:lnTo>
                      <a:pt x="140879" y="67878"/>
                    </a:lnTo>
                    <a:cubicBezTo>
                      <a:pt x="146002" y="65317"/>
                      <a:pt x="148563" y="61474"/>
                      <a:pt x="149844" y="56352"/>
                    </a:cubicBezTo>
                    <a:cubicBezTo>
                      <a:pt x="151125" y="51229"/>
                      <a:pt x="151125" y="46106"/>
                      <a:pt x="148563" y="42264"/>
                    </a:cubicBezTo>
                    <a:close/>
                  </a:path>
                </a:pathLst>
              </a:custGeom>
              <a:solidFill>
                <a:schemeClr val="bg1"/>
              </a:solidFill>
              <a:ln w="12799" cap="flat">
                <a:noFill/>
                <a:prstDash val="solid"/>
                <a:miter/>
              </a:ln>
            </p:spPr>
            <p:txBody>
              <a:bodyPr rtlCol="0" anchor="ctr"/>
              <a:lstStyle/>
              <a:p>
                <a:endParaRPr lang="en-US"/>
              </a:p>
            </p:txBody>
          </p:sp>
        </p:grpSp>
        <p:sp>
          <p:nvSpPr>
            <p:cNvPr id="1059" name="Freeform: Shape 1058">
              <a:extLst>
                <a:ext uri="{FF2B5EF4-FFF2-40B4-BE49-F238E27FC236}">
                  <a16:creationId xmlns:a16="http://schemas.microsoft.com/office/drawing/2014/main" id="{6E850EB9-4334-B271-5477-CC3B4D2625AE}"/>
                </a:ext>
              </a:extLst>
            </p:cNvPr>
            <p:cNvSpPr/>
            <p:nvPr/>
          </p:nvSpPr>
          <p:spPr>
            <a:xfrm rot="239131">
              <a:off x="3195383" y="6279345"/>
              <a:ext cx="1553877" cy="364179"/>
            </a:xfrm>
            <a:custGeom>
              <a:avLst/>
              <a:gdLst>
                <a:gd name="connsiteX0" fmla="*/ 238125 w 1553877"/>
                <a:gd name="connsiteY0" fmla="*/ 153473 h 287667"/>
                <a:gd name="connsiteX1" fmla="*/ 390525 w 1553877"/>
                <a:gd name="connsiteY1" fmla="*/ 29648 h 287667"/>
                <a:gd name="connsiteX2" fmla="*/ 638175 w 1553877"/>
                <a:gd name="connsiteY2" fmla="*/ 67748 h 287667"/>
                <a:gd name="connsiteX3" fmla="*/ 914400 w 1553877"/>
                <a:gd name="connsiteY3" fmla="*/ 96323 h 287667"/>
                <a:gd name="connsiteX4" fmla="*/ 1095375 w 1553877"/>
                <a:gd name="connsiteY4" fmla="*/ 1073 h 287667"/>
                <a:gd name="connsiteX5" fmla="*/ 1314450 w 1553877"/>
                <a:gd name="connsiteY5" fmla="*/ 48698 h 287667"/>
                <a:gd name="connsiteX6" fmla="*/ 1485900 w 1553877"/>
                <a:gd name="connsiteY6" fmla="*/ 105848 h 287667"/>
                <a:gd name="connsiteX7" fmla="*/ 1524000 w 1553877"/>
                <a:gd name="connsiteY7" fmla="*/ 220148 h 287667"/>
                <a:gd name="connsiteX8" fmla="*/ 1057275 w 1553877"/>
                <a:gd name="connsiteY8" fmla="*/ 239198 h 287667"/>
                <a:gd name="connsiteX9" fmla="*/ 600075 w 1553877"/>
                <a:gd name="connsiteY9" fmla="*/ 258248 h 287667"/>
                <a:gd name="connsiteX10" fmla="*/ 247650 w 1553877"/>
                <a:gd name="connsiteY10" fmla="*/ 286823 h 287667"/>
                <a:gd name="connsiteX11" fmla="*/ 0 w 1553877"/>
                <a:gd name="connsiteY11" fmla="*/ 277298 h 287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53877" h="287667">
                  <a:moveTo>
                    <a:pt x="238125" y="153473"/>
                  </a:moveTo>
                  <a:cubicBezTo>
                    <a:pt x="280987" y="98704"/>
                    <a:pt x="323850" y="43935"/>
                    <a:pt x="390525" y="29648"/>
                  </a:cubicBezTo>
                  <a:cubicBezTo>
                    <a:pt x="457200" y="15361"/>
                    <a:pt x="550863" y="56636"/>
                    <a:pt x="638175" y="67748"/>
                  </a:cubicBezTo>
                  <a:cubicBezTo>
                    <a:pt x="725487" y="78860"/>
                    <a:pt x="838200" y="107435"/>
                    <a:pt x="914400" y="96323"/>
                  </a:cubicBezTo>
                  <a:cubicBezTo>
                    <a:pt x="990600" y="85211"/>
                    <a:pt x="1028700" y="9010"/>
                    <a:pt x="1095375" y="1073"/>
                  </a:cubicBezTo>
                  <a:cubicBezTo>
                    <a:pt x="1162050" y="-6864"/>
                    <a:pt x="1249363" y="31236"/>
                    <a:pt x="1314450" y="48698"/>
                  </a:cubicBezTo>
                  <a:cubicBezTo>
                    <a:pt x="1379537" y="66160"/>
                    <a:pt x="1450975" y="77273"/>
                    <a:pt x="1485900" y="105848"/>
                  </a:cubicBezTo>
                  <a:cubicBezTo>
                    <a:pt x="1520825" y="134423"/>
                    <a:pt x="1595438" y="197923"/>
                    <a:pt x="1524000" y="220148"/>
                  </a:cubicBezTo>
                  <a:cubicBezTo>
                    <a:pt x="1452563" y="242373"/>
                    <a:pt x="1057275" y="239198"/>
                    <a:pt x="1057275" y="239198"/>
                  </a:cubicBezTo>
                  <a:lnTo>
                    <a:pt x="600075" y="258248"/>
                  </a:lnTo>
                  <a:cubicBezTo>
                    <a:pt x="465138" y="266186"/>
                    <a:pt x="347662" y="283648"/>
                    <a:pt x="247650" y="286823"/>
                  </a:cubicBezTo>
                  <a:cubicBezTo>
                    <a:pt x="147638" y="289998"/>
                    <a:pt x="73819" y="283648"/>
                    <a:pt x="0" y="277298"/>
                  </a:cubicBezTo>
                </a:path>
              </a:pathLst>
            </a:cu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64" name="Group 1063">
            <a:extLst>
              <a:ext uri="{FF2B5EF4-FFF2-40B4-BE49-F238E27FC236}">
                <a16:creationId xmlns:a16="http://schemas.microsoft.com/office/drawing/2014/main" id="{B1CB311A-E42A-F01C-6105-D1FEF2FED0AC}"/>
              </a:ext>
            </a:extLst>
          </p:cNvPr>
          <p:cNvGrpSpPr/>
          <p:nvPr/>
        </p:nvGrpSpPr>
        <p:grpSpPr>
          <a:xfrm>
            <a:off x="1603927" y="4069348"/>
            <a:ext cx="1683870" cy="2520335"/>
            <a:chOff x="1603927" y="4069348"/>
            <a:chExt cx="1683870" cy="2520335"/>
          </a:xfrm>
        </p:grpSpPr>
        <p:grpSp>
          <p:nvGrpSpPr>
            <p:cNvPr id="1056" name="Group 1055">
              <a:extLst>
                <a:ext uri="{FF2B5EF4-FFF2-40B4-BE49-F238E27FC236}">
                  <a16:creationId xmlns:a16="http://schemas.microsoft.com/office/drawing/2014/main" id="{51579A07-C581-0D7A-DAAF-F4268A808CA2}"/>
                </a:ext>
              </a:extLst>
            </p:cNvPr>
            <p:cNvGrpSpPr/>
            <p:nvPr/>
          </p:nvGrpSpPr>
          <p:grpSpPr>
            <a:xfrm>
              <a:off x="1603927" y="4069348"/>
              <a:ext cx="1683870" cy="2520335"/>
              <a:chOff x="1603927" y="4069348"/>
              <a:chExt cx="1683870" cy="2520335"/>
            </a:xfrm>
          </p:grpSpPr>
          <p:grpSp>
            <p:nvGrpSpPr>
              <p:cNvPr id="1053" name="Group 1052">
                <a:extLst>
                  <a:ext uri="{FF2B5EF4-FFF2-40B4-BE49-F238E27FC236}">
                    <a16:creationId xmlns:a16="http://schemas.microsoft.com/office/drawing/2014/main" id="{3E203FD9-D99B-CFE9-0F92-3098C9C15B19}"/>
                  </a:ext>
                </a:extLst>
              </p:cNvPr>
              <p:cNvGrpSpPr/>
              <p:nvPr/>
            </p:nvGrpSpPr>
            <p:grpSpPr>
              <a:xfrm>
                <a:off x="1603927" y="4069348"/>
                <a:ext cx="1683870" cy="2520335"/>
                <a:chOff x="1603927" y="4069348"/>
                <a:chExt cx="1683870" cy="2520335"/>
              </a:xfrm>
            </p:grpSpPr>
            <p:grpSp>
              <p:nvGrpSpPr>
                <p:cNvPr id="1052" name="Group 1051">
                  <a:extLst>
                    <a:ext uri="{FF2B5EF4-FFF2-40B4-BE49-F238E27FC236}">
                      <a16:creationId xmlns:a16="http://schemas.microsoft.com/office/drawing/2014/main" id="{0F034BE0-53E9-48D5-30C6-8D002BF56B90}"/>
                    </a:ext>
                  </a:extLst>
                </p:cNvPr>
                <p:cNvGrpSpPr/>
                <p:nvPr/>
              </p:nvGrpSpPr>
              <p:grpSpPr>
                <a:xfrm>
                  <a:off x="1603927" y="4069348"/>
                  <a:ext cx="1683870" cy="2520335"/>
                  <a:chOff x="1652244" y="4029074"/>
                  <a:chExt cx="1683870" cy="2520335"/>
                </a:xfrm>
              </p:grpSpPr>
              <p:pic>
                <p:nvPicPr>
                  <p:cNvPr id="1049" name="Graphic 1048" descr="Lightning bolt with solid fill">
                    <a:extLst>
                      <a:ext uri="{FF2B5EF4-FFF2-40B4-BE49-F238E27FC236}">
                        <a16:creationId xmlns:a16="http://schemas.microsoft.com/office/drawing/2014/main" id="{B3FBC81E-959A-446A-D472-2399A3658404}"/>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rot="1010890">
                    <a:off x="2102857" y="4379222"/>
                    <a:ext cx="416283" cy="1462687"/>
                  </a:xfrm>
                  <a:prstGeom prst="rect">
                    <a:avLst/>
                  </a:prstGeom>
                </p:spPr>
              </p:pic>
              <p:pic>
                <p:nvPicPr>
                  <p:cNvPr id="31" name="Graphic 30" descr="Tornado with solid fill">
                    <a:extLst>
                      <a:ext uri="{FF2B5EF4-FFF2-40B4-BE49-F238E27FC236}">
                        <a16:creationId xmlns:a16="http://schemas.microsoft.com/office/drawing/2014/main" id="{D0880723-3433-D647-DCC0-147AD1EA119A}"/>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flipH="1">
                    <a:off x="2617201" y="5274682"/>
                    <a:ext cx="547163" cy="1274727"/>
                  </a:xfrm>
                  <a:prstGeom prst="rect">
                    <a:avLst/>
                  </a:prstGeom>
                </p:spPr>
              </p:pic>
              <p:grpSp>
                <p:nvGrpSpPr>
                  <p:cNvPr id="1041" name="Graphic 16" descr="Rain with solid fill">
                    <a:extLst>
                      <a:ext uri="{FF2B5EF4-FFF2-40B4-BE49-F238E27FC236}">
                        <a16:creationId xmlns:a16="http://schemas.microsoft.com/office/drawing/2014/main" id="{B0178DAA-0A4A-120B-5EDE-02F76F5CD42F}"/>
                      </a:ext>
                    </a:extLst>
                  </p:cNvPr>
                  <p:cNvGrpSpPr/>
                  <p:nvPr/>
                </p:nvGrpSpPr>
                <p:grpSpPr>
                  <a:xfrm>
                    <a:off x="1652244" y="4029074"/>
                    <a:ext cx="1683870" cy="2049538"/>
                    <a:chOff x="1632287" y="4365943"/>
                    <a:chExt cx="1226989" cy="1674458"/>
                  </a:xfrm>
                  <a:solidFill>
                    <a:schemeClr val="accent1">
                      <a:lumMod val="20000"/>
                      <a:lumOff val="80000"/>
                    </a:schemeClr>
                  </a:solidFill>
                </p:grpSpPr>
                <p:sp>
                  <p:nvSpPr>
                    <p:cNvPr id="1042" name="Freeform: Shape 1041">
                      <a:extLst>
                        <a:ext uri="{FF2B5EF4-FFF2-40B4-BE49-F238E27FC236}">
                          <a16:creationId xmlns:a16="http://schemas.microsoft.com/office/drawing/2014/main" id="{EB827EF6-0BF5-757B-9E26-5496AD9C4134}"/>
                        </a:ext>
                      </a:extLst>
                    </p:cNvPr>
                    <p:cNvSpPr/>
                    <p:nvPr/>
                  </p:nvSpPr>
                  <p:spPr>
                    <a:xfrm>
                      <a:off x="1838600" y="5792141"/>
                      <a:ext cx="151913" cy="248260"/>
                    </a:xfrm>
                    <a:custGeom>
                      <a:avLst/>
                      <a:gdLst>
                        <a:gd name="connsiteX0" fmla="*/ 251420 w 251420"/>
                        <a:gd name="connsiteY0" fmla="*/ 251420 h 377130"/>
                        <a:gd name="connsiteX1" fmla="*/ 125710 w 251420"/>
                        <a:gd name="connsiteY1" fmla="*/ 377130 h 377130"/>
                        <a:gd name="connsiteX2" fmla="*/ 0 w 251420"/>
                        <a:gd name="connsiteY2" fmla="*/ 251420 h 377130"/>
                        <a:gd name="connsiteX3" fmla="*/ 125710 w 251420"/>
                        <a:gd name="connsiteY3" fmla="*/ 0 h 377130"/>
                        <a:gd name="connsiteX4" fmla="*/ 251420 w 251420"/>
                        <a:gd name="connsiteY4" fmla="*/ 251420 h 3771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1420" h="377130">
                          <a:moveTo>
                            <a:pt x="251420" y="251420"/>
                          </a:moveTo>
                          <a:cubicBezTo>
                            <a:pt x="251420" y="321459"/>
                            <a:pt x="195749" y="377130"/>
                            <a:pt x="125710" y="377130"/>
                          </a:cubicBezTo>
                          <a:cubicBezTo>
                            <a:pt x="55672" y="377130"/>
                            <a:pt x="0" y="321459"/>
                            <a:pt x="0" y="251420"/>
                          </a:cubicBezTo>
                          <a:cubicBezTo>
                            <a:pt x="0" y="181382"/>
                            <a:pt x="125710" y="0"/>
                            <a:pt x="125710" y="0"/>
                          </a:cubicBezTo>
                          <a:cubicBezTo>
                            <a:pt x="125710" y="0"/>
                            <a:pt x="251420" y="183178"/>
                            <a:pt x="251420" y="251420"/>
                          </a:cubicBezTo>
                          <a:close/>
                        </a:path>
                      </a:pathLst>
                    </a:custGeom>
                    <a:solidFill>
                      <a:schemeClr val="accent1">
                        <a:lumMod val="20000"/>
                        <a:lumOff val="80000"/>
                      </a:schemeClr>
                    </a:solidFill>
                    <a:ln w="17859" cap="flat">
                      <a:noFill/>
                      <a:prstDash val="solid"/>
                      <a:miter/>
                    </a:ln>
                  </p:spPr>
                  <p:txBody>
                    <a:bodyPr rtlCol="0" anchor="ctr"/>
                    <a:lstStyle/>
                    <a:p>
                      <a:endParaRPr lang="en-US">
                        <a:solidFill>
                          <a:schemeClr val="bg1"/>
                        </a:solidFill>
                      </a:endParaRPr>
                    </a:p>
                  </p:txBody>
                </p:sp>
                <p:sp>
                  <p:nvSpPr>
                    <p:cNvPr id="1043" name="Freeform: Shape 1042">
                      <a:extLst>
                        <a:ext uri="{FF2B5EF4-FFF2-40B4-BE49-F238E27FC236}">
                          <a16:creationId xmlns:a16="http://schemas.microsoft.com/office/drawing/2014/main" id="{49EE8BD2-3BA6-0779-9790-786B6C5B0B1A}"/>
                        </a:ext>
                      </a:extLst>
                    </p:cNvPr>
                    <p:cNvSpPr/>
                    <p:nvPr/>
                  </p:nvSpPr>
                  <p:spPr>
                    <a:xfrm>
                      <a:off x="2746643" y="5728589"/>
                      <a:ext cx="104966" cy="183039"/>
                    </a:xfrm>
                    <a:custGeom>
                      <a:avLst/>
                      <a:gdLst>
                        <a:gd name="connsiteX0" fmla="*/ 179586 w 179585"/>
                        <a:gd name="connsiteY0" fmla="*/ 179586 h 269378"/>
                        <a:gd name="connsiteX1" fmla="*/ 89793 w 179585"/>
                        <a:gd name="connsiteY1" fmla="*/ 269379 h 269378"/>
                        <a:gd name="connsiteX2" fmla="*/ 0 w 179585"/>
                        <a:gd name="connsiteY2" fmla="*/ 179586 h 269378"/>
                        <a:gd name="connsiteX3" fmla="*/ 89793 w 179585"/>
                        <a:gd name="connsiteY3" fmla="*/ 0 h 269378"/>
                        <a:gd name="connsiteX4" fmla="*/ 179586 w 179585"/>
                        <a:gd name="connsiteY4" fmla="*/ 179586 h 2693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585" h="269378">
                          <a:moveTo>
                            <a:pt x="179586" y="179586"/>
                          </a:moveTo>
                          <a:cubicBezTo>
                            <a:pt x="179586" y="229870"/>
                            <a:pt x="140077" y="269379"/>
                            <a:pt x="89793" y="269379"/>
                          </a:cubicBezTo>
                          <a:cubicBezTo>
                            <a:pt x="39509" y="269379"/>
                            <a:pt x="0" y="229870"/>
                            <a:pt x="0" y="179586"/>
                          </a:cubicBezTo>
                          <a:cubicBezTo>
                            <a:pt x="0" y="129302"/>
                            <a:pt x="89793" y="0"/>
                            <a:pt x="89793" y="0"/>
                          </a:cubicBezTo>
                          <a:cubicBezTo>
                            <a:pt x="89793" y="0"/>
                            <a:pt x="179586" y="131098"/>
                            <a:pt x="179586" y="179586"/>
                          </a:cubicBezTo>
                          <a:close/>
                        </a:path>
                      </a:pathLst>
                    </a:custGeom>
                    <a:solidFill>
                      <a:schemeClr val="accent1">
                        <a:lumMod val="20000"/>
                        <a:lumOff val="80000"/>
                      </a:schemeClr>
                    </a:solidFill>
                    <a:ln w="17859" cap="flat">
                      <a:noFill/>
                      <a:prstDash val="solid"/>
                      <a:miter/>
                    </a:ln>
                  </p:spPr>
                  <p:txBody>
                    <a:bodyPr rtlCol="0" anchor="ctr"/>
                    <a:lstStyle/>
                    <a:p>
                      <a:endParaRPr lang="en-US">
                        <a:solidFill>
                          <a:schemeClr val="bg1"/>
                        </a:solidFill>
                      </a:endParaRPr>
                    </a:p>
                  </p:txBody>
                </p:sp>
                <p:sp>
                  <p:nvSpPr>
                    <p:cNvPr id="1044" name="Freeform: Shape 1043">
                      <a:extLst>
                        <a:ext uri="{FF2B5EF4-FFF2-40B4-BE49-F238E27FC236}">
                          <a16:creationId xmlns:a16="http://schemas.microsoft.com/office/drawing/2014/main" id="{76FAAF9C-EFEC-482D-6607-D7CB8B7CFC5C}"/>
                        </a:ext>
                      </a:extLst>
                    </p:cNvPr>
                    <p:cNvSpPr/>
                    <p:nvPr/>
                  </p:nvSpPr>
                  <p:spPr>
                    <a:xfrm>
                      <a:off x="1718220" y="5297723"/>
                      <a:ext cx="151913" cy="248260"/>
                    </a:xfrm>
                    <a:custGeom>
                      <a:avLst/>
                      <a:gdLst>
                        <a:gd name="connsiteX0" fmla="*/ 179586 w 179585"/>
                        <a:gd name="connsiteY0" fmla="*/ 179586 h 269378"/>
                        <a:gd name="connsiteX1" fmla="*/ 89793 w 179585"/>
                        <a:gd name="connsiteY1" fmla="*/ 269379 h 269378"/>
                        <a:gd name="connsiteX2" fmla="*/ 0 w 179585"/>
                        <a:gd name="connsiteY2" fmla="*/ 179586 h 269378"/>
                        <a:gd name="connsiteX3" fmla="*/ 89793 w 179585"/>
                        <a:gd name="connsiteY3" fmla="*/ 0 h 269378"/>
                        <a:gd name="connsiteX4" fmla="*/ 179586 w 179585"/>
                        <a:gd name="connsiteY4" fmla="*/ 179586 h 2693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585" h="269378">
                          <a:moveTo>
                            <a:pt x="179586" y="179586"/>
                          </a:moveTo>
                          <a:cubicBezTo>
                            <a:pt x="179586" y="229870"/>
                            <a:pt x="140077" y="269379"/>
                            <a:pt x="89793" y="269379"/>
                          </a:cubicBezTo>
                          <a:cubicBezTo>
                            <a:pt x="39509" y="269379"/>
                            <a:pt x="0" y="229870"/>
                            <a:pt x="0" y="179586"/>
                          </a:cubicBezTo>
                          <a:cubicBezTo>
                            <a:pt x="0" y="129302"/>
                            <a:pt x="89793" y="0"/>
                            <a:pt x="89793" y="0"/>
                          </a:cubicBezTo>
                          <a:cubicBezTo>
                            <a:pt x="89793" y="0"/>
                            <a:pt x="179586" y="131098"/>
                            <a:pt x="179586" y="179586"/>
                          </a:cubicBezTo>
                          <a:close/>
                        </a:path>
                      </a:pathLst>
                    </a:custGeom>
                    <a:solidFill>
                      <a:schemeClr val="accent1">
                        <a:lumMod val="20000"/>
                        <a:lumOff val="80000"/>
                      </a:schemeClr>
                    </a:solidFill>
                    <a:ln w="17859" cap="flat">
                      <a:noFill/>
                      <a:prstDash val="solid"/>
                      <a:miter/>
                    </a:ln>
                  </p:spPr>
                  <p:txBody>
                    <a:bodyPr rtlCol="0" anchor="ctr"/>
                    <a:lstStyle/>
                    <a:p>
                      <a:endParaRPr lang="en-US">
                        <a:solidFill>
                          <a:schemeClr val="bg1"/>
                        </a:solidFill>
                      </a:endParaRPr>
                    </a:p>
                  </p:txBody>
                </p:sp>
                <p:sp>
                  <p:nvSpPr>
                    <p:cNvPr id="1045" name="Freeform: Shape 1044">
                      <a:extLst>
                        <a:ext uri="{FF2B5EF4-FFF2-40B4-BE49-F238E27FC236}">
                          <a16:creationId xmlns:a16="http://schemas.microsoft.com/office/drawing/2014/main" id="{1C156148-CC2C-CD1B-A1D6-4DD898302DC7}"/>
                        </a:ext>
                      </a:extLst>
                    </p:cNvPr>
                    <p:cNvSpPr/>
                    <p:nvPr/>
                  </p:nvSpPr>
                  <p:spPr>
                    <a:xfrm>
                      <a:off x="1632287" y="4365943"/>
                      <a:ext cx="1226989" cy="682917"/>
                    </a:xfrm>
                    <a:custGeom>
                      <a:avLst/>
                      <a:gdLst>
                        <a:gd name="connsiteX0" fmla="*/ 1226990 w 1226989"/>
                        <a:gd name="connsiteY0" fmla="*/ 510515 h 682917"/>
                        <a:gd name="connsiteX1" fmla="*/ 1167727 w 1226989"/>
                        <a:gd name="connsiteY1" fmla="*/ 381214 h 682917"/>
                        <a:gd name="connsiteX2" fmla="*/ 1029445 w 1226989"/>
                        <a:gd name="connsiteY2" fmla="*/ 343501 h 682917"/>
                        <a:gd name="connsiteX3" fmla="*/ 1029445 w 1226989"/>
                        <a:gd name="connsiteY3" fmla="*/ 341705 h 682917"/>
                        <a:gd name="connsiteX4" fmla="*/ 939652 w 1226989"/>
                        <a:gd name="connsiteY4" fmla="*/ 167507 h 682917"/>
                        <a:gd name="connsiteX5" fmla="*/ 745700 w 1226989"/>
                        <a:gd name="connsiteY5" fmla="*/ 136977 h 682917"/>
                        <a:gd name="connsiteX6" fmla="*/ 454771 w 1226989"/>
                        <a:gd name="connsiteY6" fmla="*/ 7675 h 682917"/>
                        <a:gd name="connsiteX7" fmla="*/ 255430 w 1226989"/>
                        <a:gd name="connsiteY7" fmla="*/ 255504 h 682917"/>
                        <a:gd name="connsiteX8" fmla="*/ 47111 w 1226989"/>
                        <a:gd name="connsiteY8" fmla="*/ 334521 h 682917"/>
                        <a:gd name="connsiteX9" fmla="*/ 18377 w 1226989"/>
                        <a:gd name="connsiteY9" fmla="*/ 555412 h 682917"/>
                        <a:gd name="connsiteX10" fmla="*/ 201555 w 1226989"/>
                        <a:gd name="connsiteY10" fmla="*/ 682918 h 682917"/>
                        <a:gd name="connsiteX11" fmla="*/ 1063567 w 1226989"/>
                        <a:gd name="connsiteY11" fmla="*/ 682918 h 682917"/>
                        <a:gd name="connsiteX12" fmla="*/ 1226990 w 1226989"/>
                        <a:gd name="connsiteY12" fmla="*/ 510515 h 682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26989" h="682917">
                          <a:moveTo>
                            <a:pt x="1226990" y="510515"/>
                          </a:moveTo>
                          <a:cubicBezTo>
                            <a:pt x="1226990" y="460231"/>
                            <a:pt x="1205440" y="413539"/>
                            <a:pt x="1167727" y="381214"/>
                          </a:cubicBezTo>
                          <a:cubicBezTo>
                            <a:pt x="1130013" y="348888"/>
                            <a:pt x="1079729" y="334521"/>
                            <a:pt x="1029445" y="343501"/>
                          </a:cubicBezTo>
                          <a:lnTo>
                            <a:pt x="1029445" y="341705"/>
                          </a:lnTo>
                          <a:cubicBezTo>
                            <a:pt x="1029445" y="273462"/>
                            <a:pt x="997120" y="207015"/>
                            <a:pt x="939652" y="167507"/>
                          </a:cubicBezTo>
                          <a:cubicBezTo>
                            <a:pt x="883981" y="126202"/>
                            <a:pt x="812146" y="115427"/>
                            <a:pt x="745700" y="136977"/>
                          </a:cubicBezTo>
                          <a:cubicBezTo>
                            <a:pt x="690028" y="32817"/>
                            <a:pt x="569706" y="-21059"/>
                            <a:pt x="454771" y="7675"/>
                          </a:cubicBezTo>
                          <a:cubicBezTo>
                            <a:pt x="339836" y="34613"/>
                            <a:pt x="257226" y="136977"/>
                            <a:pt x="255430" y="255504"/>
                          </a:cubicBezTo>
                          <a:cubicBezTo>
                            <a:pt x="176413" y="241137"/>
                            <a:pt x="95599" y="271666"/>
                            <a:pt x="47111" y="334521"/>
                          </a:cubicBezTo>
                          <a:cubicBezTo>
                            <a:pt x="-3173" y="397376"/>
                            <a:pt x="-13948" y="481782"/>
                            <a:pt x="18377" y="555412"/>
                          </a:cubicBezTo>
                          <a:cubicBezTo>
                            <a:pt x="50703" y="629042"/>
                            <a:pt x="120741" y="677530"/>
                            <a:pt x="201555" y="682918"/>
                          </a:cubicBezTo>
                          <a:lnTo>
                            <a:pt x="1063567" y="682918"/>
                          </a:lnTo>
                          <a:cubicBezTo>
                            <a:pt x="1156951" y="677530"/>
                            <a:pt x="1226990" y="602104"/>
                            <a:pt x="1226990" y="510515"/>
                          </a:cubicBezTo>
                          <a:close/>
                        </a:path>
                      </a:pathLst>
                    </a:custGeom>
                    <a:solidFill>
                      <a:schemeClr val="bg1"/>
                    </a:solidFill>
                    <a:ln w="17859" cap="flat">
                      <a:noFill/>
                      <a:prstDash val="solid"/>
                      <a:miter/>
                    </a:ln>
                  </p:spPr>
                  <p:txBody>
                    <a:bodyPr rtlCol="0" anchor="ctr"/>
                    <a:lstStyle/>
                    <a:p>
                      <a:endParaRPr lang="en-US">
                        <a:solidFill>
                          <a:schemeClr val="bg1"/>
                        </a:solidFill>
                      </a:endParaRPr>
                    </a:p>
                  </p:txBody>
                </p:sp>
              </p:grpSp>
              <p:sp>
                <p:nvSpPr>
                  <p:cNvPr id="1046" name="Freeform: Shape 1045">
                    <a:extLst>
                      <a:ext uri="{FF2B5EF4-FFF2-40B4-BE49-F238E27FC236}">
                        <a16:creationId xmlns:a16="http://schemas.microsoft.com/office/drawing/2014/main" id="{182F045D-D178-9DD6-EA39-5E61DC315028}"/>
                      </a:ext>
                    </a:extLst>
                  </p:cNvPr>
                  <p:cNvSpPr/>
                  <p:nvPr/>
                </p:nvSpPr>
                <p:spPr>
                  <a:xfrm>
                    <a:off x="2314870" y="5316533"/>
                    <a:ext cx="161601" cy="175630"/>
                  </a:xfrm>
                  <a:custGeom>
                    <a:avLst/>
                    <a:gdLst>
                      <a:gd name="connsiteX0" fmla="*/ 179586 w 179585"/>
                      <a:gd name="connsiteY0" fmla="*/ 179586 h 269378"/>
                      <a:gd name="connsiteX1" fmla="*/ 89793 w 179585"/>
                      <a:gd name="connsiteY1" fmla="*/ 269379 h 269378"/>
                      <a:gd name="connsiteX2" fmla="*/ 0 w 179585"/>
                      <a:gd name="connsiteY2" fmla="*/ 179586 h 269378"/>
                      <a:gd name="connsiteX3" fmla="*/ 89793 w 179585"/>
                      <a:gd name="connsiteY3" fmla="*/ 0 h 269378"/>
                      <a:gd name="connsiteX4" fmla="*/ 179586 w 179585"/>
                      <a:gd name="connsiteY4" fmla="*/ 179586 h 2693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585" h="269378">
                        <a:moveTo>
                          <a:pt x="179586" y="179586"/>
                        </a:moveTo>
                        <a:cubicBezTo>
                          <a:pt x="179586" y="229870"/>
                          <a:pt x="140077" y="269379"/>
                          <a:pt x="89793" y="269379"/>
                        </a:cubicBezTo>
                        <a:cubicBezTo>
                          <a:pt x="39509" y="269379"/>
                          <a:pt x="0" y="229870"/>
                          <a:pt x="0" y="179586"/>
                        </a:cubicBezTo>
                        <a:cubicBezTo>
                          <a:pt x="0" y="129302"/>
                          <a:pt x="89793" y="0"/>
                          <a:pt x="89793" y="0"/>
                        </a:cubicBezTo>
                        <a:cubicBezTo>
                          <a:pt x="89793" y="0"/>
                          <a:pt x="179586" y="131098"/>
                          <a:pt x="179586" y="179586"/>
                        </a:cubicBezTo>
                        <a:close/>
                      </a:path>
                    </a:pathLst>
                  </a:custGeom>
                  <a:solidFill>
                    <a:schemeClr val="accent1">
                      <a:lumMod val="20000"/>
                      <a:lumOff val="80000"/>
                    </a:schemeClr>
                  </a:solidFill>
                  <a:ln w="17859" cap="flat">
                    <a:noFill/>
                    <a:prstDash val="solid"/>
                    <a:miter/>
                  </a:ln>
                </p:spPr>
                <p:txBody>
                  <a:bodyPr rtlCol="0" anchor="ctr"/>
                  <a:lstStyle/>
                  <a:p>
                    <a:endParaRPr lang="en-US">
                      <a:solidFill>
                        <a:schemeClr val="bg1"/>
                      </a:solidFill>
                    </a:endParaRPr>
                  </a:p>
                </p:txBody>
              </p:sp>
            </p:grpSp>
            <p:sp>
              <p:nvSpPr>
                <p:cNvPr id="1047" name="Freeform: Shape 1046">
                  <a:extLst>
                    <a:ext uri="{FF2B5EF4-FFF2-40B4-BE49-F238E27FC236}">
                      <a16:creationId xmlns:a16="http://schemas.microsoft.com/office/drawing/2014/main" id="{1CB22BF8-8496-64F0-949A-ED0632382690}"/>
                    </a:ext>
                  </a:extLst>
                </p:cNvPr>
                <p:cNvSpPr/>
                <p:nvPr/>
              </p:nvSpPr>
              <p:spPr>
                <a:xfrm>
                  <a:off x="1732763" y="5699847"/>
                  <a:ext cx="45719" cy="139103"/>
                </a:xfrm>
                <a:custGeom>
                  <a:avLst/>
                  <a:gdLst>
                    <a:gd name="connsiteX0" fmla="*/ 179586 w 179585"/>
                    <a:gd name="connsiteY0" fmla="*/ 179586 h 269378"/>
                    <a:gd name="connsiteX1" fmla="*/ 89793 w 179585"/>
                    <a:gd name="connsiteY1" fmla="*/ 269379 h 269378"/>
                    <a:gd name="connsiteX2" fmla="*/ 0 w 179585"/>
                    <a:gd name="connsiteY2" fmla="*/ 179586 h 269378"/>
                    <a:gd name="connsiteX3" fmla="*/ 89793 w 179585"/>
                    <a:gd name="connsiteY3" fmla="*/ 0 h 269378"/>
                    <a:gd name="connsiteX4" fmla="*/ 179586 w 179585"/>
                    <a:gd name="connsiteY4" fmla="*/ 179586 h 2693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585" h="269378">
                      <a:moveTo>
                        <a:pt x="179586" y="179586"/>
                      </a:moveTo>
                      <a:cubicBezTo>
                        <a:pt x="179586" y="229870"/>
                        <a:pt x="140077" y="269379"/>
                        <a:pt x="89793" y="269379"/>
                      </a:cubicBezTo>
                      <a:cubicBezTo>
                        <a:pt x="39509" y="269379"/>
                        <a:pt x="0" y="229870"/>
                        <a:pt x="0" y="179586"/>
                      </a:cubicBezTo>
                      <a:cubicBezTo>
                        <a:pt x="0" y="129302"/>
                        <a:pt x="89793" y="0"/>
                        <a:pt x="89793" y="0"/>
                      </a:cubicBezTo>
                      <a:cubicBezTo>
                        <a:pt x="89793" y="0"/>
                        <a:pt x="179586" y="131098"/>
                        <a:pt x="179586" y="179586"/>
                      </a:cubicBezTo>
                      <a:close/>
                    </a:path>
                  </a:pathLst>
                </a:custGeom>
                <a:solidFill>
                  <a:schemeClr val="accent1">
                    <a:lumMod val="20000"/>
                    <a:lumOff val="80000"/>
                  </a:schemeClr>
                </a:solidFill>
                <a:ln w="17859" cap="flat">
                  <a:noFill/>
                  <a:prstDash val="solid"/>
                  <a:miter/>
                </a:ln>
              </p:spPr>
              <p:txBody>
                <a:bodyPr rtlCol="0" anchor="ctr"/>
                <a:lstStyle/>
                <a:p>
                  <a:endParaRPr lang="en-US">
                    <a:solidFill>
                      <a:schemeClr val="bg1"/>
                    </a:solidFill>
                  </a:endParaRPr>
                </a:p>
              </p:txBody>
            </p:sp>
            <p:sp>
              <p:nvSpPr>
                <p:cNvPr id="1050" name="Freeform: Shape 1049">
                  <a:extLst>
                    <a:ext uri="{FF2B5EF4-FFF2-40B4-BE49-F238E27FC236}">
                      <a16:creationId xmlns:a16="http://schemas.microsoft.com/office/drawing/2014/main" id="{59F8E775-4CA3-5B40-62C6-11850E990756}"/>
                    </a:ext>
                  </a:extLst>
                </p:cNvPr>
                <p:cNvSpPr/>
                <p:nvPr/>
              </p:nvSpPr>
              <p:spPr>
                <a:xfrm>
                  <a:off x="2871192" y="4991178"/>
                  <a:ext cx="151124" cy="202862"/>
                </a:xfrm>
                <a:custGeom>
                  <a:avLst/>
                  <a:gdLst>
                    <a:gd name="connsiteX0" fmla="*/ 179586 w 179585"/>
                    <a:gd name="connsiteY0" fmla="*/ 179586 h 269378"/>
                    <a:gd name="connsiteX1" fmla="*/ 89793 w 179585"/>
                    <a:gd name="connsiteY1" fmla="*/ 269379 h 269378"/>
                    <a:gd name="connsiteX2" fmla="*/ 0 w 179585"/>
                    <a:gd name="connsiteY2" fmla="*/ 179586 h 269378"/>
                    <a:gd name="connsiteX3" fmla="*/ 89793 w 179585"/>
                    <a:gd name="connsiteY3" fmla="*/ 0 h 269378"/>
                    <a:gd name="connsiteX4" fmla="*/ 179586 w 179585"/>
                    <a:gd name="connsiteY4" fmla="*/ 179586 h 2693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585" h="269378">
                      <a:moveTo>
                        <a:pt x="179586" y="179586"/>
                      </a:moveTo>
                      <a:cubicBezTo>
                        <a:pt x="179586" y="229870"/>
                        <a:pt x="140077" y="269379"/>
                        <a:pt x="89793" y="269379"/>
                      </a:cubicBezTo>
                      <a:cubicBezTo>
                        <a:pt x="39509" y="269379"/>
                        <a:pt x="0" y="229870"/>
                        <a:pt x="0" y="179586"/>
                      </a:cubicBezTo>
                      <a:cubicBezTo>
                        <a:pt x="0" y="129302"/>
                        <a:pt x="89793" y="0"/>
                        <a:pt x="89793" y="0"/>
                      </a:cubicBezTo>
                      <a:cubicBezTo>
                        <a:pt x="89793" y="0"/>
                        <a:pt x="179586" y="131098"/>
                        <a:pt x="179586" y="179586"/>
                      </a:cubicBezTo>
                      <a:close/>
                    </a:path>
                  </a:pathLst>
                </a:custGeom>
                <a:solidFill>
                  <a:schemeClr val="accent1">
                    <a:lumMod val="20000"/>
                    <a:lumOff val="80000"/>
                  </a:schemeClr>
                </a:solidFill>
                <a:ln w="17859" cap="flat">
                  <a:noFill/>
                  <a:prstDash val="solid"/>
                  <a:miter/>
                </a:ln>
              </p:spPr>
              <p:txBody>
                <a:bodyPr rtlCol="0" anchor="ctr"/>
                <a:lstStyle/>
                <a:p>
                  <a:endParaRPr lang="en-US">
                    <a:solidFill>
                      <a:schemeClr val="bg1"/>
                    </a:solidFill>
                  </a:endParaRPr>
                </a:p>
              </p:txBody>
            </p:sp>
            <p:sp>
              <p:nvSpPr>
                <p:cNvPr id="1051" name="Freeform: Shape 1050">
                  <a:extLst>
                    <a:ext uri="{FF2B5EF4-FFF2-40B4-BE49-F238E27FC236}">
                      <a16:creationId xmlns:a16="http://schemas.microsoft.com/office/drawing/2014/main" id="{F717E2FA-E935-C701-4D9C-BE5053D8D180}"/>
                    </a:ext>
                  </a:extLst>
                </p:cNvPr>
                <p:cNvSpPr/>
                <p:nvPr/>
              </p:nvSpPr>
              <p:spPr>
                <a:xfrm>
                  <a:off x="2533768" y="5175852"/>
                  <a:ext cx="93783" cy="153664"/>
                </a:xfrm>
                <a:custGeom>
                  <a:avLst/>
                  <a:gdLst>
                    <a:gd name="connsiteX0" fmla="*/ 179586 w 179585"/>
                    <a:gd name="connsiteY0" fmla="*/ 179586 h 269378"/>
                    <a:gd name="connsiteX1" fmla="*/ 89793 w 179585"/>
                    <a:gd name="connsiteY1" fmla="*/ 269379 h 269378"/>
                    <a:gd name="connsiteX2" fmla="*/ 0 w 179585"/>
                    <a:gd name="connsiteY2" fmla="*/ 179586 h 269378"/>
                    <a:gd name="connsiteX3" fmla="*/ 89793 w 179585"/>
                    <a:gd name="connsiteY3" fmla="*/ 0 h 269378"/>
                    <a:gd name="connsiteX4" fmla="*/ 179586 w 179585"/>
                    <a:gd name="connsiteY4" fmla="*/ 179586 h 2693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585" h="269378">
                      <a:moveTo>
                        <a:pt x="179586" y="179586"/>
                      </a:moveTo>
                      <a:cubicBezTo>
                        <a:pt x="179586" y="229870"/>
                        <a:pt x="140077" y="269379"/>
                        <a:pt x="89793" y="269379"/>
                      </a:cubicBezTo>
                      <a:cubicBezTo>
                        <a:pt x="39509" y="269379"/>
                        <a:pt x="0" y="229870"/>
                        <a:pt x="0" y="179586"/>
                      </a:cubicBezTo>
                      <a:cubicBezTo>
                        <a:pt x="0" y="129302"/>
                        <a:pt x="89793" y="0"/>
                        <a:pt x="89793" y="0"/>
                      </a:cubicBezTo>
                      <a:cubicBezTo>
                        <a:pt x="89793" y="0"/>
                        <a:pt x="179586" y="131098"/>
                        <a:pt x="179586" y="179586"/>
                      </a:cubicBezTo>
                      <a:close/>
                    </a:path>
                  </a:pathLst>
                </a:custGeom>
                <a:solidFill>
                  <a:schemeClr val="accent1">
                    <a:lumMod val="20000"/>
                    <a:lumOff val="80000"/>
                  </a:schemeClr>
                </a:solidFill>
                <a:ln w="17859" cap="flat">
                  <a:noFill/>
                  <a:prstDash val="solid"/>
                  <a:miter/>
                </a:ln>
              </p:spPr>
              <p:txBody>
                <a:bodyPr rtlCol="0" anchor="ctr"/>
                <a:lstStyle/>
                <a:p>
                  <a:endParaRPr lang="en-US">
                    <a:solidFill>
                      <a:schemeClr val="bg1"/>
                    </a:solidFill>
                  </a:endParaRPr>
                </a:p>
              </p:txBody>
            </p:sp>
          </p:grpSp>
          <p:pic>
            <p:nvPicPr>
              <p:cNvPr id="1055" name="Graphic 1054" descr="Cow with solid fill">
                <a:extLst>
                  <a:ext uri="{FF2B5EF4-FFF2-40B4-BE49-F238E27FC236}">
                    <a16:creationId xmlns:a16="http://schemas.microsoft.com/office/drawing/2014/main" id="{5809606B-50F4-F43E-33CC-B14BB8EE443D}"/>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rot="20958833">
                <a:off x="2432752" y="5703361"/>
                <a:ext cx="237912" cy="237912"/>
              </a:xfrm>
              <a:prstGeom prst="rect">
                <a:avLst/>
              </a:prstGeom>
            </p:spPr>
          </p:pic>
        </p:grpSp>
        <p:pic>
          <p:nvPicPr>
            <p:cNvPr id="1063" name="Graphic 1062" descr="Home with solid fill">
              <a:extLst>
                <a:ext uri="{FF2B5EF4-FFF2-40B4-BE49-F238E27FC236}">
                  <a16:creationId xmlns:a16="http://schemas.microsoft.com/office/drawing/2014/main" id="{90C51843-CCCF-EBA2-F242-3F4396AD8C9A}"/>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rot="1355104">
              <a:off x="2956439" y="5253875"/>
              <a:ext cx="303274" cy="303274"/>
            </a:xfrm>
            <a:prstGeom prst="rect">
              <a:avLst/>
            </a:prstGeom>
          </p:spPr>
        </p:pic>
      </p:grpSp>
      <p:pic>
        <p:nvPicPr>
          <p:cNvPr id="1065" name="Picture 6" descr="Earth PNG transparent image download, size: 300x300px">
            <a:extLst>
              <a:ext uri="{FF2B5EF4-FFF2-40B4-BE49-F238E27FC236}">
                <a16:creationId xmlns:a16="http://schemas.microsoft.com/office/drawing/2014/main" id="{78D2B7CE-3525-5887-90FB-2852474EA621}"/>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6933494" y="4008779"/>
            <a:ext cx="2785507" cy="2793465"/>
          </a:xfrm>
          <a:prstGeom prst="rect">
            <a:avLst/>
          </a:prstGeom>
          <a:noFill/>
          <a:extLst>
            <a:ext uri="{909E8E84-426E-40DD-AFC4-6F175D3DCCD1}">
              <a14:hiddenFill xmlns:a14="http://schemas.microsoft.com/office/drawing/2010/main">
                <a:solidFill>
                  <a:srgbClr val="FFFFFF"/>
                </a:solidFill>
              </a14:hiddenFill>
            </a:ext>
          </a:extLst>
        </p:spPr>
      </p:pic>
      <p:pic>
        <p:nvPicPr>
          <p:cNvPr id="1066" name="Picture 1065">
            <a:extLst>
              <a:ext uri="{FF2B5EF4-FFF2-40B4-BE49-F238E27FC236}">
                <a16:creationId xmlns:a16="http://schemas.microsoft.com/office/drawing/2014/main" id="{9DAA0C31-3E38-315F-696A-E099581791F2}"/>
              </a:ext>
            </a:extLst>
          </p:cNvPr>
          <p:cNvPicPr>
            <a:picLocks noChangeAspect="1"/>
          </p:cNvPicPr>
          <p:nvPr/>
        </p:nvPicPr>
        <p:blipFill>
          <a:blip r:embed="rId20"/>
          <a:stretch>
            <a:fillRect/>
          </a:stretch>
        </p:blipFill>
        <p:spPr>
          <a:xfrm>
            <a:off x="9451310" y="3322413"/>
            <a:ext cx="2740690" cy="1639464"/>
          </a:xfrm>
          <a:prstGeom prst="rect">
            <a:avLst/>
          </a:prstGeom>
        </p:spPr>
      </p:pic>
      <p:grpSp>
        <p:nvGrpSpPr>
          <p:cNvPr id="1074" name="Group 1073">
            <a:extLst>
              <a:ext uri="{FF2B5EF4-FFF2-40B4-BE49-F238E27FC236}">
                <a16:creationId xmlns:a16="http://schemas.microsoft.com/office/drawing/2014/main" id="{EBFF2396-91BD-EA6F-EE37-7380AE34BAF6}"/>
              </a:ext>
            </a:extLst>
          </p:cNvPr>
          <p:cNvGrpSpPr/>
          <p:nvPr/>
        </p:nvGrpSpPr>
        <p:grpSpPr>
          <a:xfrm>
            <a:off x="8271582" y="4390561"/>
            <a:ext cx="1178655" cy="724827"/>
            <a:chOff x="8271582" y="4390561"/>
            <a:chExt cx="1178655" cy="724827"/>
          </a:xfrm>
        </p:grpSpPr>
        <p:sp>
          <p:nvSpPr>
            <p:cNvPr id="1067" name="Oval 1066">
              <a:extLst>
                <a:ext uri="{FF2B5EF4-FFF2-40B4-BE49-F238E27FC236}">
                  <a16:creationId xmlns:a16="http://schemas.microsoft.com/office/drawing/2014/main" id="{291A85DF-C007-B28E-AD98-E7E564649DB0}"/>
                </a:ext>
              </a:extLst>
            </p:cNvPr>
            <p:cNvSpPr/>
            <p:nvPr/>
          </p:nvSpPr>
          <p:spPr>
            <a:xfrm>
              <a:off x="8271582" y="4905239"/>
              <a:ext cx="205668" cy="210149"/>
            </a:xfrm>
            <a:prstGeom prst="ellipse">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69" name="Straight Arrow Connector 1068">
              <a:extLst>
                <a:ext uri="{FF2B5EF4-FFF2-40B4-BE49-F238E27FC236}">
                  <a16:creationId xmlns:a16="http://schemas.microsoft.com/office/drawing/2014/main" id="{87A22A63-C05B-75E8-FBFF-CC664EC7463B}"/>
                </a:ext>
              </a:extLst>
            </p:cNvPr>
            <p:cNvCxnSpPr>
              <a:cxnSpLocks/>
            </p:cNvCxnSpPr>
            <p:nvPr/>
          </p:nvCxnSpPr>
          <p:spPr>
            <a:xfrm flipV="1">
              <a:off x="8450286" y="4390561"/>
              <a:ext cx="999951" cy="590714"/>
            </a:xfrm>
            <a:prstGeom prst="straightConnector1">
              <a:avLst/>
            </a:prstGeom>
            <a:ln w="57150">
              <a:solidFill>
                <a:srgbClr val="FFFF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sp>
        <p:nvSpPr>
          <p:cNvPr id="3" name="TextBox 2">
            <a:extLst>
              <a:ext uri="{FF2B5EF4-FFF2-40B4-BE49-F238E27FC236}">
                <a16:creationId xmlns:a16="http://schemas.microsoft.com/office/drawing/2014/main" id="{31566F53-493E-04FD-FB02-4D9199352EB6}"/>
              </a:ext>
            </a:extLst>
          </p:cNvPr>
          <p:cNvSpPr txBox="1"/>
          <p:nvPr/>
        </p:nvSpPr>
        <p:spPr>
          <a:xfrm>
            <a:off x="78378" y="879566"/>
            <a:ext cx="1419496" cy="3600986"/>
          </a:xfrm>
          <a:prstGeom prst="rect">
            <a:avLst/>
          </a:prstGeom>
          <a:noFill/>
        </p:spPr>
        <p:txBody>
          <a:bodyPr wrap="square" rtlCol="0">
            <a:spAutoFit/>
          </a:bodyPr>
          <a:lstStyle/>
          <a:p>
            <a:pPr marL="174625" indent="-174625">
              <a:spcAft>
                <a:spcPts val="1200"/>
              </a:spcAft>
              <a:buClr>
                <a:schemeClr val="tx1">
                  <a:lumMod val="65000"/>
                  <a:lumOff val="35000"/>
                </a:schemeClr>
              </a:buClr>
              <a:buFont typeface="Calibri Light" panose="020F0302020204030204" pitchFamily="34" charset="0"/>
              <a:buChar char="˃"/>
            </a:pPr>
            <a:r>
              <a:rPr lang="en-US" sz="1400" dirty="0">
                <a:solidFill>
                  <a:schemeClr val="tx1">
                    <a:lumMod val="65000"/>
                    <a:lumOff val="35000"/>
                  </a:schemeClr>
                </a:solidFill>
              </a:rPr>
              <a:t>Learning objectives</a:t>
            </a:r>
          </a:p>
          <a:p>
            <a:pPr marL="174625" indent="-174625">
              <a:spcAft>
                <a:spcPts val="1200"/>
              </a:spcAft>
              <a:buClr>
                <a:schemeClr val="tx1">
                  <a:lumMod val="65000"/>
                  <a:lumOff val="35000"/>
                </a:schemeClr>
              </a:buClr>
              <a:buFont typeface="Calibri Light" panose="020F0302020204030204" pitchFamily="34" charset="0"/>
              <a:buChar char="˃"/>
            </a:pPr>
            <a:r>
              <a:rPr lang="en-US" sz="1400" dirty="0">
                <a:solidFill>
                  <a:schemeClr val="bg1"/>
                </a:solidFill>
              </a:rPr>
              <a:t>Weather vs climate</a:t>
            </a:r>
          </a:p>
          <a:p>
            <a:pPr marL="174625" indent="-174625">
              <a:spcAft>
                <a:spcPts val="1200"/>
              </a:spcAft>
              <a:buClr>
                <a:schemeClr val="tx1">
                  <a:lumMod val="65000"/>
                  <a:lumOff val="35000"/>
                </a:schemeClr>
              </a:buClr>
              <a:buFont typeface="Calibri Light" panose="020F0302020204030204" pitchFamily="34" charset="0"/>
              <a:buChar char="˃"/>
            </a:pPr>
            <a:r>
              <a:rPr lang="en-US" sz="1400" dirty="0">
                <a:solidFill>
                  <a:schemeClr val="tx1">
                    <a:lumMod val="65000"/>
                    <a:lumOff val="35000"/>
                  </a:schemeClr>
                </a:solidFill>
              </a:rPr>
              <a:t>The Earth’s spheres</a:t>
            </a:r>
          </a:p>
          <a:p>
            <a:pPr marL="174625" indent="-174625">
              <a:spcAft>
                <a:spcPts val="1200"/>
              </a:spcAft>
              <a:buClr>
                <a:schemeClr val="tx1">
                  <a:lumMod val="65000"/>
                  <a:lumOff val="35000"/>
                </a:schemeClr>
              </a:buClr>
              <a:buFont typeface="Calibri Light" panose="020F0302020204030204" pitchFamily="34" charset="0"/>
              <a:buChar char="˃"/>
            </a:pPr>
            <a:r>
              <a:rPr lang="en-US" sz="1400" dirty="0">
                <a:solidFill>
                  <a:schemeClr val="tx1">
                    <a:lumMod val="65000"/>
                    <a:lumOff val="35000"/>
                  </a:schemeClr>
                </a:solidFill>
              </a:rPr>
              <a:t>Creating local climates</a:t>
            </a:r>
          </a:p>
          <a:p>
            <a:pPr marL="174625" indent="-174625">
              <a:spcAft>
                <a:spcPts val="1200"/>
              </a:spcAft>
              <a:buClr>
                <a:schemeClr val="tx1">
                  <a:lumMod val="65000"/>
                  <a:lumOff val="35000"/>
                </a:schemeClr>
              </a:buClr>
              <a:buFont typeface="Calibri Light" panose="020F0302020204030204" pitchFamily="34" charset="0"/>
              <a:buChar char="˃"/>
            </a:pPr>
            <a:r>
              <a:rPr lang="en-US" sz="1400" dirty="0">
                <a:solidFill>
                  <a:schemeClr val="tx1">
                    <a:lumMod val="65000"/>
                    <a:lumOff val="35000"/>
                  </a:schemeClr>
                </a:solidFill>
              </a:rPr>
              <a:t>Where are organisms?</a:t>
            </a:r>
          </a:p>
          <a:p>
            <a:pPr>
              <a:spcAft>
                <a:spcPts val="1200"/>
              </a:spcAft>
            </a:pPr>
            <a:endParaRPr lang="en-US" sz="1400" dirty="0">
              <a:solidFill>
                <a:schemeClr val="bg1"/>
              </a:solidFill>
            </a:endParaRPr>
          </a:p>
          <a:p>
            <a:pPr marL="285750" indent="-285750">
              <a:spcAft>
                <a:spcPts val="1200"/>
              </a:spcAft>
              <a:buFont typeface="Calibri Light" panose="020F0302020204030204" pitchFamily="34" charset="0"/>
              <a:buChar char="˃"/>
            </a:pPr>
            <a:endParaRPr lang="en-US" sz="1400" dirty="0">
              <a:solidFill>
                <a:schemeClr val="bg1"/>
              </a:solidFill>
            </a:endParaRPr>
          </a:p>
        </p:txBody>
      </p:sp>
    </p:spTree>
    <p:extLst>
      <p:ext uri="{BB962C8B-B14F-4D97-AF65-F5344CB8AC3E}">
        <p14:creationId xmlns:p14="http://schemas.microsoft.com/office/powerpoint/2010/main" val="2962448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64"/>
                                        </p:tgtEl>
                                        <p:attrNameLst>
                                          <p:attrName>style.visibility</p:attrName>
                                        </p:attrNameLst>
                                      </p:cBhvr>
                                      <p:to>
                                        <p:strVal val="visible"/>
                                      </p:to>
                                    </p:set>
                                    <p:animEffect transition="in" filter="fade">
                                      <p:cBhvr>
                                        <p:cTn id="7" dur="750"/>
                                        <p:tgtEl>
                                          <p:spTgt spid="1064"/>
                                        </p:tgtEl>
                                      </p:cBhvr>
                                    </p:animEffect>
                                  </p:childTnLst>
                                </p:cTn>
                              </p:par>
                            </p:childTnLst>
                          </p:cTn>
                        </p:par>
                        <p:par>
                          <p:cTn id="8" fill="hold">
                            <p:stCondLst>
                              <p:cond delay="750"/>
                            </p:stCondLst>
                            <p:childTnLst>
                              <p:par>
                                <p:cTn id="9" presetID="10" presetClass="entr" presetSubtype="0" fill="hold" nodeType="afterEffect">
                                  <p:stCondLst>
                                    <p:cond delay="500"/>
                                  </p:stCondLst>
                                  <p:childTnLst>
                                    <p:set>
                                      <p:cBhvr>
                                        <p:cTn id="10" dur="1" fill="hold">
                                          <p:stCondLst>
                                            <p:cond delay="0"/>
                                          </p:stCondLst>
                                        </p:cTn>
                                        <p:tgtEl>
                                          <p:spTgt spid="1060"/>
                                        </p:tgtEl>
                                        <p:attrNameLst>
                                          <p:attrName>style.visibility</p:attrName>
                                        </p:attrNameLst>
                                      </p:cBhvr>
                                      <p:to>
                                        <p:strVal val="visible"/>
                                      </p:to>
                                    </p:set>
                                    <p:animEffect transition="in" filter="fade">
                                      <p:cBhvr>
                                        <p:cTn id="11" dur="750"/>
                                        <p:tgtEl>
                                          <p:spTgt spid="1060"/>
                                        </p:tgtEl>
                                      </p:cBhvr>
                                    </p:animEffect>
                                  </p:childTnLst>
                                </p:cTn>
                              </p:par>
                            </p:childTnLst>
                          </p:cTn>
                        </p:par>
                        <p:par>
                          <p:cTn id="12" fill="hold">
                            <p:stCondLst>
                              <p:cond delay="2000"/>
                            </p:stCondLst>
                            <p:childTnLst>
                              <p:par>
                                <p:cTn id="13" presetID="10" presetClass="entr" presetSubtype="0" fill="hold" nodeType="afterEffect">
                                  <p:stCondLst>
                                    <p:cond delay="500"/>
                                  </p:stCondLst>
                                  <p:childTnLst>
                                    <p:set>
                                      <p:cBhvr>
                                        <p:cTn id="14" dur="1" fill="hold">
                                          <p:stCondLst>
                                            <p:cond delay="0"/>
                                          </p:stCondLst>
                                        </p:cTn>
                                        <p:tgtEl>
                                          <p:spTgt spid="1061"/>
                                        </p:tgtEl>
                                        <p:attrNameLst>
                                          <p:attrName>style.visibility</p:attrName>
                                        </p:attrNameLst>
                                      </p:cBhvr>
                                      <p:to>
                                        <p:strVal val="visible"/>
                                      </p:to>
                                    </p:set>
                                    <p:animEffect transition="in" filter="fade">
                                      <p:cBhvr>
                                        <p:cTn id="15" dur="750"/>
                                        <p:tgtEl>
                                          <p:spTgt spid="1061"/>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1074"/>
                                        </p:tgtEl>
                                        <p:attrNameLst>
                                          <p:attrName>style.visibility</p:attrName>
                                        </p:attrNameLst>
                                      </p:cBhvr>
                                      <p:to>
                                        <p:strVal val="visible"/>
                                      </p:to>
                                    </p:set>
                                    <p:animEffect transition="in" filter="wipe(left)">
                                      <p:cBhvr>
                                        <p:cTn id="20" dur="750"/>
                                        <p:tgtEl>
                                          <p:spTgt spid="1074"/>
                                        </p:tgtEl>
                                      </p:cBhvr>
                                    </p:animEffect>
                                  </p:childTnLst>
                                </p:cTn>
                              </p:par>
                            </p:childTnLst>
                          </p:cTn>
                        </p:par>
                        <p:par>
                          <p:cTn id="21" fill="hold">
                            <p:stCondLst>
                              <p:cond delay="750"/>
                            </p:stCondLst>
                            <p:childTnLst>
                              <p:par>
                                <p:cTn id="22" presetID="10" presetClass="entr" presetSubtype="0" fill="hold" nodeType="afterEffect">
                                  <p:stCondLst>
                                    <p:cond delay="0"/>
                                  </p:stCondLst>
                                  <p:childTnLst>
                                    <p:set>
                                      <p:cBhvr>
                                        <p:cTn id="23" dur="1" fill="hold">
                                          <p:stCondLst>
                                            <p:cond delay="0"/>
                                          </p:stCondLst>
                                        </p:cTn>
                                        <p:tgtEl>
                                          <p:spTgt spid="1066"/>
                                        </p:tgtEl>
                                        <p:attrNameLst>
                                          <p:attrName>style.visibility</p:attrName>
                                        </p:attrNameLst>
                                      </p:cBhvr>
                                      <p:to>
                                        <p:strVal val="visible"/>
                                      </p:to>
                                    </p:set>
                                    <p:animEffect transition="in" filter="fade">
                                      <p:cBhvr>
                                        <p:cTn id="24" dur="750"/>
                                        <p:tgtEl>
                                          <p:spTgt spid="10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54B090-AFE0-6743-A72A-226CDC7F8388}"/>
              </a:ext>
            </a:extLst>
          </p:cNvPr>
          <p:cNvSpPr>
            <a:spLocks noGrp="1"/>
          </p:cNvSpPr>
          <p:nvPr>
            <p:ph type="title"/>
          </p:nvPr>
        </p:nvSpPr>
        <p:spPr>
          <a:xfrm>
            <a:off x="1673525" y="-214207"/>
            <a:ext cx="10325816" cy="1325563"/>
          </a:xfrm>
        </p:spPr>
        <p:txBody>
          <a:bodyPr/>
          <a:lstStyle/>
          <a:p>
            <a:pPr algn="ctr"/>
            <a:r>
              <a:rPr lang="en-US" dirty="0"/>
              <a:t>The Earth’s Spheres</a:t>
            </a:r>
          </a:p>
        </p:txBody>
      </p:sp>
      <p:sp>
        <p:nvSpPr>
          <p:cNvPr id="4" name="TextBox 3">
            <a:extLst>
              <a:ext uri="{FF2B5EF4-FFF2-40B4-BE49-F238E27FC236}">
                <a16:creationId xmlns:a16="http://schemas.microsoft.com/office/drawing/2014/main" id="{154BBFBF-B6A5-F134-D455-09398998C8DE}"/>
              </a:ext>
            </a:extLst>
          </p:cNvPr>
          <p:cNvSpPr txBox="1"/>
          <p:nvPr/>
        </p:nvSpPr>
        <p:spPr>
          <a:xfrm>
            <a:off x="78378" y="879566"/>
            <a:ext cx="1419496" cy="3600986"/>
          </a:xfrm>
          <a:prstGeom prst="rect">
            <a:avLst/>
          </a:prstGeom>
          <a:noFill/>
        </p:spPr>
        <p:txBody>
          <a:bodyPr wrap="square" rtlCol="0">
            <a:spAutoFit/>
          </a:bodyPr>
          <a:lstStyle/>
          <a:p>
            <a:pPr marL="174625" indent="-174625">
              <a:spcAft>
                <a:spcPts val="1200"/>
              </a:spcAft>
              <a:buClr>
                <a:schemeClr val="tx1">
                  <a:lumMod val="65000"/>
                  <a:lumOff val="35000"/>
                </a:schemeClr>
              </a:buClr>
              <a:buFont typeface="Calibri Light" panose="020F0302020204030204" pitchFamily="34" charset="0"/>
              <a:buChar char="˃"/>
            </a:pPr>
            <a:r>
              <a:rPr lang="en-US" sz="1400" dirty="0">
                <a:solidFill>
                  <a:schemeClr val="tx1">
                    <a:lumMod val="65000"/>
                    <a:lumOff val="35000"/>
                  </a:schemeClr>
                </a:solidFill>
              </a:rPr>
              <a:t>Learning objectives</a:t>
            </a:r>
          </a:p>
          <a:p>
            <a:pPr marL="174625" indent="-174625">
              <a:spcAft>
                <a:spcPts val="1200"/>
              </a:spcAft>
              <a:buClr>
                <a:schemeClr val="accent2">
                  <a:lumMod val="60000"/>
                  <a:lumOff val="40000"/>
                </a:schemeClr>
              </a:buClr>
              <a:buFont typeface="Calibri Light" panose="020F0302020204030204" pitchFamily="34" charset="0"/>
              <a:buChar char="˃"/>
            </a:pPr>
            <a:r>
              <a:rPr lang="en-US" sz="1400" dirty="0">
                <a:solidFill>
                  <a:schemeClr val="tx1">
                    <a:lumMod val="65000"/>
                    <a:lumOff val="35000"/>
                  </a:schemeClr>
                </a:solidFill>
              </a:rPr>
              <a:t>Weather vs climate</a:t>
            </a:r>
          </a:p>
          <a:p>
            <a:pPr marL="174625" indent="-174625">
              <a:spcAft>
                <a:spcPts val="1200"/>
              </a:spcAft>
              <a:buClr>
                <a:schemeClr val="accent2">
                  <a:lumMod val="60000"/>
                  <a:lumOff val="40000"/>
                </a:schemeClr>
              </a:buClr>
              <a:buFont typeface="Calibri Light" panose="020F0302020204030204" pitchFamily="34" charset="0"/>
              <a:buChar char="˃"/>
            </a:pPr>
            <a:r>
              <a:rPr lang="en-US" sz="1400" dirty="0">
                <a:solidFill>
                  <a:schemeClr val="bg1"/>
                </a:solidFill>
              </a:rPr>
              <a:t>The Earth’s spheres</a:t>
            </a:r>
          </a:p>
          <a:p>
            <a:pPr marL="174625" indent="-174625">
              <a:spcAft>
                <a:spcPts val="1200"/>
              </a:spcAft>
              <a:buClr>
                <a:schemeClr val="tx1">
                  <a:lumMod val="65000"/>
                  <a:lumOff val="35000"/>
                </a:schemeClr>
              </a:buClr>
              <a:buFont typeface="Calibri Light" panose="020F0302020204030204" pitchFamily="34" charset="0"/>
              <a:buChar char="˃"/>
            </a:pPr>
            <a:r>
              <a:rPr lang="en-US" sz="1400" dirty="0">
                <a:solidFill>
                  <a:schemeClr val="tx1">
                    <a:lumMod val="65000"/>
                    <a:lumOff val="35000"/>
                  </a:schemeClr>
                </a:solidFill>
              </a:rPr>
              <a:t>Creating local climates</a:t>
            </a:r>
          </a:p>
          <a:p>
            <a:pPr marL="174625" indent="-174625">
              <a:spcAft>
                <a:spcPts val="1200"/>
              </a:spcAft>
              <a:buClr>
                <a:schemeClr val="tx1">
                  <a:lumMod val="65000"/>
                  <a:lumOff val="35000"/>
                </a:schemeClr>
              </a:buClr>
              <a:buFont typeface="Calibri Light" panose="020F0302020204030204" pitchFamily="34" charset="0"/>
              <a:buChar char="˃"/>
            </a:pPr>
            <a:r>
              <a:rPr lang="en-US" sz="1400" dirty="0">
                <a:solidFill>
                  <a:schemeClr val="tx1">
                    <a:lumMod val="65000"/>
                    <a:lumOff val="35000"/>
                  </a:schemeClr>
                </a:solidFill>
              </a:rPr>
              <a:t>Where are organisms?</a:t>
            </a:r>
          </a:p>
          <a:p>
            <a:pPr>
              <a:spcAft>
                <a:spcPts val="1200"/>
              </a:spcAft>
            </a:pPr>
            <a:endParaRPr lang="en-US" sz="1400" dirty="0">
              <a:solidFill>
                <a:schemeClr val="bg1"/>
              </a:solidFill>
            </a:endParaRPr>
          </a:p>
          <a:p>
            <a:pPr marL="285750" indent="-285750">
              <a:spcAft>
                <a:spcPts val="1200"/>
              </a:spcAft>
              <a:buFont typeface="Calibri Light" panose="020F0302020204030204" pitchFamily="34" charset="0"/>
              <a:buChar char="˃"/>
            </a:pPr>
            <a:endParaRPr lang="en-US" sz="1400" dirty="0">
              <a:solidFill>
                <a:schemeClr val="bg1"/>
              </a:solidFill>
            </a:endParaRPr>
          </a:p>
        </p:txBody>
      </p:sp>
      <p:grpSp>
        <p:nvGrpSpPr>
          <p:cNvPr id="26" name="Group 25">
            <a:extLst>
              <a:ext uri="{FF2B5EF4-FFF2-40B4-BE49-F238E27FC236}">
                <a16:creationId xmlns:a16="http://schemas.microsoft.com/office/drawing/2014/main" id="{7E8F6013-B353-F20E-D0C0-B27460705A85}"/>
              </a:ext>
            </a:extLst>
          </p:cNvPr>
          <p:cNvGrpSpPr/>
          <p:nvPr/>
        </p:nvGrpSpPr>
        <p:grpSpPr>
          <a:xfrm>
            <a:off x="2214536" y="835045"/>
            <a:ext cx="4829364" cy="2593954"/>
            <a:chOff x="2214536" y="835045"/>
            <a:chExt cx="4829364" cy="2593954"/>
          </a:xfrm>
        </p:grpSpPr>
        <p:cxnSp>
          <p:nvCxnSpPr>
            <p:cNvPr id="7" name="Straight Arrow Connector 6">
              <a:extLst>
                <a:ext uri="{FF2B5EF4-FFF2-40B4-BE49-F238E27FC236}">
                  <a16:creationId xmlns:a16="http://schemas.microsoft.com/office/drawing/2014/main" id="{889B68CF-28A6-B5BE-69B3-E3CBE0E2AEAE}"/>
                </a:ext>
              </a:extLst>
            </p:cNvPr>
            <p:cNvCxnSpPr>
              <a:cxnSpLocks/>
            </p:cNvCxnSpPr>
            <p:nvPr/>
          </p:nvCxnSpPr>
          <p:spPr>
            <a:xfrm flipH="1" flipV="1">
              <a:off x="4427621" y="2476210"/>
              <a:ext cx="2616279" cy="952789"/>
            </a:xfrm>
            <a:prstGeom prst="straightConnector1">
              <a:avLst/>
            </a:prstGeom>
            <a:ln w="57150">
              <a:solidFill>
                <a:schemeClr val="accent2">
                  <a:lumMod val="60000"/>
                  <a:lumOff val="4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289FE627-EED8-4FA4-04D4-1D0CC883B50D}"/>
                </a:ext>
              </a:extLst>
            </p:cNvPr>
            <p:cNvSpPr/>
            <p:nvPr/>
          </p:nvSpPr>
          <p:spPr>
            <a:xfrm>
              <a:off x="2214536" y="835045"/>
              <a:ext cx="2322705" cy="2259419"/>
            </a:xfrm>
            <a:prstGeom prst="ellipse">
              <a:avLst/>
            </a:prstGeom>
            <a:blipFill dpi="0" rotWithShape="1">
              <a:blip r:embed="rId3">
                <a:extLst>
                  <a:ext uri="{28A0092B-C50C-407E-A947-70E740481C1C}">
                    <a14:useLocalDpi xmlns:a14="http://schemas.microsoft.com/office/drawing/2010/main" val="0"/>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bg1"/>
                  </a:solidFill>
                  <a:effectLst>
                    <a:outerShdw blurRad="38100" dist="38100" dir="2700000" algn="tl">
                      <a:srgbClr val="000000">
                        <a:alpha val="43137"/>
                      </a:srgbClr>
                    </a:outerShdw>
                  </a:effectLst>
                </a:rPr>
                <a:t>Lithosphere</a:t>
              </a:r>
            </a:p>
            <a:p>
              <a:pPr algn="ctr"/>
              <a:r>
                <a:rPr lang="en-US" sz="1600" b="1" dirty="0">
                  <a:solidFill>
                    <a:schemeClr val="bg1"/>
                  </a:solidFill>
                  <a:effectLst>
                    <a:outerShdw blurRad="38100" dist="38100" dir="2700000" algn="tl">
                      <a:srgbClr val="000000">
                        <a:alpha val="43137"/>
                      </a:srgbClr>
                    </a:outerShdw>
                  </a:effectLst>
                </a:rPr>
                <a:t>Earth’s upper mantle and crust</a:t>
              </a:r>
            </a:p>
          </p:txBody>
        </p:sp>
      </p:grpSp>
      <p:grpSp>
        <p:nvGrpSpPr>
          <p:cNvPr id="28" name="Group 27">
            <a:extLst>
              <a:ext uri="{FF2B5EF4-FFF2-40B4-BE49-F238E27FC236}">
                <a16:creationId xmlns:a16="http://schemas.microsoft.com/office/drawing/2014/main" id="{3966D417-F80B-D775-26AD-E5A850D3A934}"/>
              </a:ext>
            </a:extLst>
          </p:cNvPr>
          <p:cNvGrpSpPr/>
          <p:nvPr/>
        </p:nvGrpSpPr>
        <p:grpSpPr>
          <a:xfrm>
            <a:off x="2214536" y="3416628"/>
            <a:ext cx="4829364" cy="2732940"/>
            <a:chOff x="2214536" y="3416628"/>
            <a:chExt cx="4829364" cy="2732940"/>
          </a:xfrm>
        </p:grpSpPr>
        <p:sp>
          <p:nvSpPr>
            <p:cNvPr id="13" name="Oval 12" descr="Vibrant green forest">
              <a:extLst>
                <a:ext uri="{FF2B5EF4-FFF2-40B4-BE49-F238E27FC236}">
                  <a16:creationId xmlns:a16="http://schemas.microsoft.com/office/drawing/2014/main" id="{E4C4EB47-59FA-B7BD-275D-46CD1EC002AA}"/>
                </a:ext>
              </a:extLst>
            </p:cNvPr>
            <p:cNvSpPr/>
            <p:nvPr/>
          </p:nvSpPr>
          <p:spPr>
            <a:xfrm>
              <a:off x="2214536" y="3890149"/>
              <a:ext cx="2322705" cy="2259419"/>
            </a:xfrm>
            <a:prstGeom prst="ellipse">
              <a:avLst/>
            </a:prstGeom>
            <a:blipFill dpi="0" rotWithShape="1">
              <a:blip r:embed="rId4">
                <a:extLst>
                  <a:ext uri="{28A0092B-C50C-407E-A947-70E740481C1C}">
                    <a14:useLocalDpi xmlns:a14="http://schemas.microsoft.com/office/drawing/2010/main" val="0"/>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bg1"/>
                  </a:solidFill>
                  <a:effectLst>
                    <a:outerShdw blurRad="38100" dist="38100" dir="2700000" algn="tl">
                      <a:srgbClr val="000000">
                        <a:alpha val="43137"/>
                      </a:srgbClr>
                    </a:outerShdw>
                  </a:effectLst>
                </a:rPr>
                <a:t>Biosphere</a:t>
              </a:r>
            </a:p>
            <a:p>
              <a:pPr algn="ctr"/>
              <a:r>
                <a:rPr lang="en-US" sz="1600" b="1" dirty="0">
                  <a:solidFill>
                    <a:schemeClr val="bg1"/>
                  </a:solidFill>
                  <a:effectLst>
                    <a:outerShdw blurRad="38100" dist="38100" dir="2700000" algn="tl">
                      <a:srgbClr val="000000">
                        <a:alpha val="43137"/>
                      </a:srgbClr>
                    </a:outerShdw>
                  </a:effectLst>
                </a:rPr>
                <a:t>All living things</a:t>
              </a:r>
            </a:p>
          </p:txBody>
        </p:sp>
        <p:cxnSp>
          <p:nvCxnSpPr>
            <p:cNvPr id="19" name="Straight Arrow Connector 18">
              <a:extLst>
                <a:ext uri="{FF2B5EF4-FFF2-40B4-BE49-F238E27FC236}">
                  <a16:creationId xmlns:a16="http://schemas.microsoft.com/office/drawing/2014/main" id="{C72596BA-C023-A3AC-E400-17A595A62332}"/>
                </a:ext>
              </a:extLst>
            </p:cNvPr>
            <p:cNvCxnSpPr>
              <a:cxnSpLocks/>
            </p:cNvCxnSpPr>
            <p:nvPr/>
          </p:nvCxnSpPr>
          <p:spPr>
            <a:xfrm flipH="1">
              <a:off x="4537241" y="3416628"/>
              <a:ext cx="2506659" cy="1319001"/>
            </a:xfrm>
            <a:prstGeom prst="straightConnector1">
              <a:avLst/>
            </a:prstGeom>
            <a:ln w="57150">
              <a:solidFill>
                <a:schemeClr val="accent2">
                  <a:lumMod val="60000"/>
                  <a:lumOff val="4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27" name="Group 26">
            <a:extLst>
              <a:ext uri="{FF2B5EF4-FFF2-40B4-BE49-F238E27FC236}">
                <a16:creationId xmlns:a16="http://schemas.microsoft.com/office/drawing/2014/main" id="{CEB7F334-DA7C-8B13-2C6D-7EEB28EB9B2F}"/>
              </a:ext>
            </a:extLst>
          </p:cNvPr>
          <p:cNvGrpSpPr/>
          <p:nvPr/>
        </p:nvGrpSpPr>
        <p:grpSpPr>
          <a:xfrm>
            <a:off x="7043900" y="835045"/>
            <a:ext cx="4391804" cy="2569210"/>
            <a:chOff x="7043900" y="835045"/>
            <a:chExt cx="4391804" cy="2569210"/>
          </a:xfrm>
        </p:grpSpPr>
        <p:sp>
          <p:nvSpPr>
            <p:cNvPr id="15" name="Oval 14" descr="Ocean reflecting">
              <a:extLst>
                <a:ext uri="{FF2B5EF4-FFF2-40B4-BE49-F238E27FC236}">
                  <a16:creationId xmlns:a16="http://schemas.microsoft.com/office/drawing/2014/main" id="{5F2C629E-45AA-A6D5-D230-19115649AB39}"/>
                </a:ext>
              </a:extLst>
            </p:cNvPr>
            <p:cNvSpPr/>
            <p:nvPr/>
          </p:nvSpPr>
          <p:spPr>
            <a:xfrm>
              <a:off x="9112999" y="835045"/>
              <a:ext cx="2322705" cy="2259419"/>
            </a:xfrm>
            <a:prstGeom prst="ellipse">
              <a:avLst/>
            </a:prstGeom>
            <a:blipFill dpi="0" rotWithShape="1">
              <a:blip r:embed="rId5">
                <a:extLst>
                  <a:ext uri="{28A0092B-C50C-407E-A947-70E740481C1C}">
                    <a14:useLocalDpi xmlns:a14="http://schemas.microsoft.com/office/drawing/2010/main" val="0"/>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200" b="1" dirty="0">
                  <a:effectLst>
                    <a:outerShdw blurRad="38100" dist="38100" dir="2700000" algn="tl">
                      <a:srgbClr val="000000">
                        <a:alpha val="43137"/>
                      </a:srgbClr>
                    </a:outerShdw>
                  </a:effectLst>
                </a:rPr>
                <a:t>Hydrosphere</a:t>
              </a:r>
            </a:p>
            <a:p>
              <a:pPr algn="ctr"/>
              <a:r>
                <a:rPr lang="en-US" sz="1600" b="1" dirty="0">
                  <a:effectLst>
                    <a:outerShdw blurRad="38100" dist="38100" dir="2700000" algn="tl">
                      <a:srgbClr val="000000">
                        <a:alpha val="43137"/>
                      </a:srgbClr>
                    </a:outerShdw>
                  </a:effectLst>
                </a:rPr>
                <a:t>Water in all forms</a:t>
              </a:r>
            </a:p>
          </p:txBody>
        </p:sp>
        <p:cxnSp>
          <p:nvCxnSpPr>
            <p:cNvPr id="21" name="Straight Arrow Connector 20">
              <a:extLst>
                <a:ext uri="{FF2B5EF4-FFF2-40B4-BE49-F238E27FC236}">
                  <a16:creationId xmlns:a16="http://schemas.microsoft.com/office/drawing/2014/main" id="{8B4A0C26-CB98-4F7A-A6F7-65127E5C4DCC}"/>
                </a:ext>
              </a:extLst>
            </p:cNvPr>
            <p:cNvCxnSpPr>
              <a:cxnSpLocks/>
            </p:cNvCxnSpPr>
            <p:nvPr/>
          </p:nvCxnSpPr>
          <p:spPr>
            <a:xfrm flipV="1">
              <a:off x="7043900" y="2444817"/>
              <a:ext cx="2167477" cy="959438"/>
            </a:xfrm>
            <a:prstGeom prst="straightConnector1">
              <a:avLst/>
            </a:prstGeom>
            <a:ln w="57150">
              <a:solidFill>
                <a:schemeClr val="accent2">
                  <a:lumMod val="60000"/>
                  <a:lumOff val="4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29" name="Group 28">
            <a:extLst>
              <a:ext uri="{FF2B5EF4-FFF2-40B4-BE49-F238E27FC236}">
                <a16:creationId xmlns:a16="http://schemas.microsoft.com/office/drawing/2014/main" id="{F0AF4344-79D7-F22E-0CC6-BC9BFDED1CCF}"/>
              </a:ext>
            </a:extLst>
          </p:cNvPr>
          <p:cNvGrpSpPr/>
          <p:nvPr/>
        </p:nvGrpSpPr>
        <p:grpSpPr>
          <a:xfrm>
            <a:off x="7027201" y="3459940"/>
            <a:ext cx="4408503" cy="2689628"/>
            <a:chOff x="7027201" y="3459940"/>
            <a:chExt cx="4408503" cy="2689628"/>
          </a:xfrm>
        </p:grpSpPr>
        <p:sp>
          <p:nvSpPr>
            <p:cNvPr id="14" name="Oval 13" descr="Blue sky and clouds">
              <a:extLst>
                <a:ext uri="{FF2B5EF4-FFF2-40B4-BE49-F238E27FC236}">
                  <a16:creationId xmlns:a16="http://schemas.microsoft.com/office/drawing/2014/main" id="{AD9B658B-9BF1-A0D7-C79C-F706E13298FD}"/>
                </a:ext>
              </a:extLst>
            </p:cNvPr>
            <p:cNvSpPr/>
            <p:nvPr/>
          </p:nvSpPr>
          <p:spPr>
            <a:xfrm>
              <a:off x="9112999" y="3890149"/>
              <a:ext cx="2322705" cy="2259419"/>
            </a:xfrm>
            <a:prstGeom prst="ellipse">
              <a:avLst/>
            </a:prstGeom>
            <a:blipFill dpi="0" rotWithShape="1">
              <a:blip r:embed="rId6">
                <a:extLst>
                  <a:ext uri="{28A0092B-C50C-407E-A947-70E740481C1C}">
                    <a14:useLocalDpi xmlns:a14="http://schemas.microsoft.com/office/drawing/2010/main" val="0"/>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200" b="1" dirty="0">
                  <a:effectLst>
                    <a:outerShdw blurRad="38100" dist="38100" dir="2700000" algn="tl">
                      <a:srgbClr val="000000">
                        <a:alpha val="43137"/>
                      </a:srgbClr>
                    </a:outerShdw>
                  </a:effectLst>
                </a:rPr>
                <a:t>Atmosphere</a:t>
              </a:r>
            </a:p>
            <a:p>
              <a:pPr algn="ctr"/>
              <a:r>
                <a:rPr lang="en-US" sz="1600" b="1" dirty="0">
                  <a:effectLst>
                    <a:outerShdw blurRad="38100" dist="38100" dir="2700000" algn="tl">
                      <a:srgbClr val="000000">
                        <a:alpha val="43137"/>
                      </a:srgbClr>
                    </a:outerShdw>
                  </a:effectLst>
                </a:rPr>
                <a:t>Mix of gases surrounding the Earth</a:t>
              </a:r>
            </a:p>
          </p:txBody>
        </p:sp>
        <p:cxnSp>
          <p:nvCxnSpPr>
            <p:cNvPr id="23" name="Straight Arrow Connector 22">
              <a:extLst>
                <a:ext uri="{FF2B5EF4-FFF2-40B4-BE49-F238E27FC236}">
                  <a16:creationId xmlns:a16="http://schemas.microsoft.com/office/drawing/2014/main" id="{CCF4F371-9BA2-FEFF-A693-22948323CDA2}"/>
                </a:ext>
              </a:extLst>
            </p:cNvPr>
            <p:cNvCxnSpPr>
              <a:cxnSpLocks/>
            </p:cNvCxnSpPr>
            <p:nvPr/>
          </p:nvCxnSpPr>
          <p:spPr>
            <a:xfrm>
              <a:off x="7027201" y="3459940"/>
              <a:ext cx="2184176" cy="1074605"/>
            </a:xfrm>
            <a:prstGeom prst="straightConnector1">
              <a:avLst/>
            </a:prstGeom>
            <a:ln w="57150">
              <a:solidFill>
                <a:schemeClr val="accent2">
                  <a:lumMod val="60000"/>
                  <a:lumOff val="4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pic>
        <p:nvPicPr>
          <p:cNvPr id="5" name="Picture 6" descr="Earth PNG transparent image download, size: 300x300px">
            <a:extLst>
              <a:ext uri="{FF2B5EF4-FFF2-40B4-BE49-F238E27FC236}">
                <a16:creationId xmlns:a16="http://schemas.microsoft.com/office/drawing/2014/main" id="{1A338D2A-2CB2-F82E-5CC2-C7BE975C14C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33379" y="2158572"/>
            <a:ext cx="2853134" cy="2861286"/>
          </a:xfrm>
          <a:prstGeom prst="rect">
            <a:avLst/>
          </a:prstGeom>
          <a:noFill/>
          <a:extLst>
            <a:ext uri="{909E8E84-426E-40DD-AFC4-6F175D3DCCD1}">
              <a14:hiddenFill xmlns:a14="http://schemas.microsoft.com/office/drawing/2010/main">
                <a:solidFill>
                  <a:srgbClr val="FFFFFF"/>
                </a:solidFill>
              </a14:hiddenFill>
            </a:ext>
          </a:extLst>
        </p:spPr>
      </p:pic>
      <p:sp>
        <p:nvSpPr>
          <p:cNvPr id="30" name="TextBox 29">
            <a:extLst>
              <a:ext uri="{FF2B5EF4-FFF2-40B4-BE49-F238E27FC236}">
                <a16:creationId xmlns:a16="http://schemas.microsoft.com/office/drawing/2014/main" id="{65A8168B-DAE3-B33C-8643-9DA2DEE03330}"/>
              </a:ext>
            </a:extLst>
          </p:cNvPr>
          <p:cNvSpPr txBox="1"/>
          <p:nvPr/>
        </p:nvSpPr>
        <p:spPr>
          <a:xfrm>
            <a:off x="5649404" y="2680059"/>
            <a:ext cx="2506659" cy="1815882"/>
          </a:xfrm>
          <a:prstGeom prst="rect">
            <a:avLst/>
          </a:prstGeom>
          <a:noFill/>
        </p:spPr>
        <p:txBody>
          <a:bodyPr wrap="square" rtlCol="0">
            <a:spAutoFit/>
          </a:bodyPr>
          <a:lstStyle/>
          <a:p>
            <a:pPr algn="ctr"/>
            <a:r>
              <a:rPr lang="en-US" sz="2800" b="1" dirty="0">
                <a:solidFill>
                  <a:schemeClr val="bg1"/>
                </a:solidFill>
                <a:effectLst>
                  <a:outerShdw blurRad="38100" dist="38100" dir="2700000" algn="tl">
                    <a:srgbClr val="000000">
                      <a:alpha val="43137"/>
                    </a:srgbClr>
                  </a:outerShdw>
                </a:effectLst>
              </a:rPr>
              <a:t>The spheres interact to create local climates</a:t>
            </a:r>
          </a:p>
        </p:txBody>
      </p:sp>
    </p:spTree>
    <p:extLst>
      <p:ext uri="{BB962C8B-B14F-4D97-AF65-F5344CB8AC3E}">
        <p14:creationId xmlns:p14="http://schemas.microsoft.com/office/powerpoint/2010/main" val="935734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right)">
                                      <p:cBhvr>
                                        <p:cTn id="7" dur="10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wipe(left)">
                                      <p:cBhvr>
                                        <p:cTn id="12" dur="1000"/>
                                        <p:tgtEl>
                                          <p:spTgt spid="2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9"/>
                                        </p:tgtEl>
                                        <p:attrNameLst>
                                          <p:attrName>style.visibility</p:attrName>
                                        </p:attrNameLst>
                                      </p:cBhvr>
                                      <p:to>
                                        <p:strVal val="visible"/>
                                      </p:to>
                                    </p:set>
                                    <p:animEffect transition="in" filter="wipe(left)">
                                      <p:cBhvr>
                                        <p:cTn id="17" dur="1000"/>
                                        <p:tgtEl>
                                          <p:spTgt spid="2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nodeType="click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wipe(right)">
                                      <p:cBhvr>
                                        <p:cTn id="22" dur="1000"/>
                                        <p:tgtEl>
                                          <p:spTgt spid="28"/>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7" name="Straight Arrow Connector 16">
            <a:extLst>
              <a:ext uri="{FF2B5EF4-FFF2-40B4-BE49-F238E27FC236}">
                <a16:creationId xmlns:a16="http://schemas.microsoft.com/office/drawing/2014/main" id="{272BCDCB-360E-98CE-F2A5-AD789F1F5E99}"/>
              </a:ext>
            </a:extLst>
          </p:cNvPr>
          <p:cNvCxnSpPr>
            <a:cxnSpLocks/>
          </p:cNvCxnSpPr>
          <p:nvPr/>
        </p:nvCxnSpPr>
        <p:spPr>
          <a:xfrm>
            <a:off x="1933471" y="5123043"/>
            <a:ext cx="6114772" cy="0"/>
          </a:xfrm>
          <a:prstGeom prst="straightConnector1">
            <a:avLst/>
          </a:prstGeom>
          <a:ln w="76200">
            <a:solidFill>
              <a:srgbClr val="FFC000"/>
            </a:solidFill>
            <a:headEnd type="none" w="med" len="med"/>
            <a:tailEnd type="arrow" w="med" len="med"/>
          </a:ln>
          <a:effectLst>
            <a:glow rad="101600">
              <a:srgbClr val="FF6600">
                <a:alpha val="60000"/>
              </a:srgbClr>
            </a:glow>
          </a:effectLst>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8454B090-AFE0-6743-A72A-226CDC7F8388}"/>
              </a:ext>
            </a:extLst>
          </p:cNvPr>
          <p:cNvSpPr>
            <a:spLocks noGrp="1"/>
          </p:cNvSpPr>
          <p:nvPr>
            <p:ph type="title"/>
          </p:nvPr>
        </p:nvSpPr>
        <p:spPr>
          <a:xfrm>
            <a:off x="1673525" y="-17884"/>
            <a:ext cx="10325816" cy="1325563"/>
          </a:xfrm>
        </p:spPr>
        <p:txBody>
          <a:bodyPr>
            <a:normAutofit/>
          </a:bodyPr>
          <a:lstStyle/>
          <a:p>
            <a:pPr algn="ctr"/>
            <a:r>
              <a:rPr lang="en-US" sz="4000" dirty="0"/>
              <a:t>Creating Local Climates</a:t>
            </a:r>
          </a:p>
        </p:txBody>
      </p:sp>
      <p:pic>
        <p:nvPicPr>
          <p:cNvPr id="3" name="Picture 6" descr="Earth PNG transparent image download, size: 300x300px">
            <a:extLst>
              <a:ext uri="{FF2B5EF4-FFF2-40B4-BE49-F238E27FC236}">
                <a16:creationId xmlns:a16="http://schemas.microsoft.com/office/drawing/2014/main" id="{50E325DE-6263-6901-DB5A-4E37A87F49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48243" y="3666738"/>
            <a:ext cx="2853134" cy="2861286"/>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a:extLst>
              <a:ext uri="{FF2B5EF4-FFF2-40B4-BE49-F238E27FC236}">
                <a16:creationId xmlns:a16="http://schemas.microsoft.com/office/drawing/2014/main" id="{208C8CD0-396F-5E70-C2D7-667994F4D65C}"/>
              </a:ext>
            </a:extLst>
          </p:cNvPr>
          <p:cNvCxnSpPr>
            <a:cxnSpLocks/>
          </p:cNvCxnSpPr>
          <p:nvPr/>
        </p:nvCxnSpPr>
        <p:spPr>
          <a:xfrm>
            <a:off x="2548115" y="3816679"/>
            <a:ext cx="6330414" cy="0"/>
          </a:xfrm>
          <a:prstGeom prst="straightConnector1">
            <a:avLst/>
          </a:prstGeom>
          <a:ln w="9525">
            <a:solidFill>
              <a:srgbClr val="FFC000"/>
            </a:solidFill>
            <a:headEnd type="none" w="med" len="med"/>
            <a:tailEnd type="arrow" w="med" len="med"/>
          </a:ln>
          <a:effectLst>
            <a:glow rad="101600">
              <a:srgbClr val="FF6600">
                <a:alpha val="60000"/>
              </a:srgbClr>
            </a:glow>
          </a:effectLst>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855C3A19-8D1E-B930-0612-F868BBD72687}"/>
              </a:ext>
            </a:extLst>
          </p:cNvPr>
          <p:cNvCxnSpPr>
            <a:cxnSpLocks/>
          </p:cNvCxnSpPr>
          <p:nvPr/>
        </p:nvCxnSpPr>
        <p:spPr>
          <a:xfrm>
            <a:off x="2378547" y="6331088"/>
            <a:ext cx="6499982" cy="0"/>
          </a:xfrm>
          <a:prstGeom prst="straightConnector1">
            <a:avLst/>
          </a:prstGeom>
          <a:ln w="9525">
            <a:solidFill>
              <a:srgbClr val="FFC000"/>
            </a:solidFill>
            <a:headEnd type="none" w="med" len="med"/>
            <a:tailEnd type="arrow" w="med" len="med"/>
          </a:ln>
          <a:effectLst>
            <a:glow rad="101600">
              <a:srgbClr val="FF6600">
                <a:alpha val="60000"/>
              </a:srgbClr>
            </a:glow>
          </a:effectLst>
        </p:spPr>
        <p:style>
          <a:lnRef idx="1">
            <a:schemeClr val="accent1"/>
          </a:lnRef>
          <a:fillRef idx="0">
            <a:schemeClr val="accent1"/>
          </a:fillRef>
          <a:effectRef idx="0">
            <a:schemeClr val="accent1"/>
          </a:effectRef>
          <a:fontRef idx="minor">
            <a:schemeClr val="tx1"/>
          </a:fontRef>
        </p:style>
      </p:cxnSp>
      <p:pic>
        <p:nvPicPr>
          <p:cNvPr id="9" name="Picture 8" descr="Realistic Sun PNG Transparent Images Free Download | Vector Files | Pngtree">
            <a:extLst>
              <a:ext uri="{FF2B5EF4-FFF2-40B4-BE49-F238E27FC236}">
                <a16:creationId xmlns:a16="http://schemas.microsoft.com/office/drawing/2014/main" id="{4204AB41-2E2C-506C-E90C-FF81098A3AF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8886" b="32985"/>
          <a:stretch/>
        </p:blipFill>
        <p:spPr bwMode="auto">
          <a:xfrm>
            <a:off x="1539602" y="180274"/>
            <a:ext cx="4096840" cy="6677726"/>
          </a:xfrm>
          <a:prstGeom prst="rect">
            <a:avLst/>
          </a:prstGeom>
          <a:noFill/>
          <a:extLst>
            <a:ext uri="{909E8E84-426E-40DD-AFC4-6F175D3DCCD1}">
              <a14:hiddenFill xmlns:a14="http://schemas.microsoft.com/office/drawing/2010/main">
                <a:solidFill>
                  <a:srgbClr val="FFFFFF"/>
                </a:solidFill>
              </a14:hiddenFill>
            </a:ext>
          </a:extLst>
        </p:spPr>
      </p:pic>
      <p:sp>
        <p:nvSpPr>
          <p:cNvPr id="16" name="Content Placeholder 15">
            <a:extLst>
              <a:ext uri="{FF2B5EF4-FFF2-40B4-BE49-F238E27FC236}">
                <a16:creationId xmlns:a16="http://schemas.microsoft.com/office/drawing/2014/main" id="{F032D336-4604-36B3-1640-95194F9E01E9}"/>
              </a:ext>
            </a:extLst>
          </p:cNvPr>
          <p:cNvSpPr>
            <a:spLocks noGrp="1"/>
          </p:cNvSpPr>
          <p:nvPr>
            <p:ph idx="1"/>
          </p:nvPr>
        </p:nvSpPr>
        <p:spPr>
          <a:xfrm>
            <a:off x="3486829" y="1200700"/>
            <a:ext cx="8626793" cy="4583801"/>
          </a:xfrm>
        </p:spPr>
        <p:txBody>
          <a:bodyPr/>
          <a:lstStyle/>
          <a:p>
            <a:pPr marL="0" indent="0">
              <a:buNone/>
            </a:pPr>
            <a:r>
              <a:rPr lang="en-US" sz="3200" dirty="0"/>
              <a:t>Latitude</a:t>
            </a:r>
          </a:p>
          <a:p>
            <a:pPr lvl="1"/>
            <a:r>
              <a:rPr lang="en-US" dirty="0"/>
              <a:t>Total solar radiation received varies by latitude</a:t>
            </a:r>
          </a:p>
          <a:p>
            <a:pPr marL="796925" lvl="1" indent="-227013"/>
            <a:r>
              <a:rPr lang="en-US" dirty="0"/>
              <a:t>Sunlight is most direct and intense near the Equator, creating a </a:t>
            </a:r>
            <a:r>
              <a:rPr lang="en-US" dirty="0">
                <a:solidFill>
                  <a:schemeClr val="accent2">
                    <a:lumMod val="40000"/>
                    <a:lumOff val="60000"/>
                  </a:schemeClr>
                </a:solidFill>
              </a:rPr>
              <a:t>warm, tropical climate</a:t>
            </a:r>
          </a:p>
          <a:p>
            <a:pPr marL="1031875" lvl="1" indent="-234950"/>
            <a:r>
              <a:rPr lang="en-US" dirty="0"/>
              <a:t>Sunlight is more diffuse near the poles, creating a </a:t>
            </a:r>
            <a:r>
              <a:rPr lang="en-US" dirty="0">
                <a:solidFill>
                  <a:schemeClr val="accent2">
                    <a:lumMod val="40000"/>
                    <a:lumOff val="60000"/>
                  </a:schemeClr>
                </a:solidFill>
              </a:rPr>
              <a:t>cold, polar climate</a:t>
            </a:r>
          </a:p>
        </p:txBody>
      </p:sp>
      <p:sp>
        <p:nvSpPr>
          <p:cNvPr id="5" name="TextBox 4">
            <a:extLst>
              <a:ext uri="{FF2B5EF4-FFF2-40B4-BE49-F238E27FC236}">
                <a16:creationId xmlns:a16="http://schemas.microsoft.com/office/drawing/2014/main" id="{D15FB64D-2B12-72E2-CFC2-4E6BF9125F69}"/>
              </a:ext>
            </a:extLst>
          </p:cNvPr>
          <p:cNvSpPr txBox="1"/>
          <p:nvPr/>
        </p:nvSpPr>
        <p:spPr>
          <a:xfrm>
            <a:off x="78378" y="879566"/>
            <a:ext cx="1419496" cy="3600986"/>
          </a:xfrm>
          <a:prstGeom prst="rect">
            <a:avLst/>
          </a:prstGeom>
          <a:noFill/>
        </p:spPr>
        <p:txBody>
          <a:bodyPr wrap="square" rtlCol="0">
            <a:spAutoFit/>
          </a:bodyPr>
          <a:lstStyle/>
          <a:p>
            <a:pPr marL="174625" indent="-174625">
              <a:spcAft>
                <a:spcPts val="1200"/>
              </a:spcAft>
              <a:buClr>
                <a:schemeClr val="tx1">
                  <a:lumMod val="65000"/>
                  <a:lumOff val="35000"/>
                </a:schemeClr>
              </a:buClr>
              <a:buFont typeface="Calibri Light" panose="020F0302020204030204" pitchFamily="34" charset="0"/>
              <a:buChar char="˃"/>
            </a:pPr>
            <a:r>
              <a:rPr lang="en-US" sz="1400" dirty="0">
                <a:solidFill>
                  <a:schemeClr val="tx1">
                    <a:lumMod val="65000"/>
                    <a:lumOff val="35000"/>
                  </a:schemeClr>
                </a:solidFill>
              </a:rPr>
              <a:t>Learning objectives</a:t>
            </a:r>
          </a:p>
          <a:p>
            <a:pPr marL="174625" indent="-174625">
              <a:spcAft>
                <a:spcPts val="1200"/>
              </a:spcAft>
              <a:buClr>
                <a:schemeClr val="tx1">
                  <a:lumMod val="65000"/>
                  <a:lumOff val="35000"/>
                </a:schemeClr>
              </a:buClr>
              <a:buFont typeface="Calibri Light" panose="020F0302020204030204" pitchFamily="34" charset="0"/>
              <a:buChar char="˃"/>
            </a:pPr>
            <a:r>
              <a:rPr lang="en-US" sz="1400" dirty="0">
                <a:solidFill>
                  <a:schemeClr val="tx1">
                    <a:lumMod val="65000"/>
                    <a:lumOff val="35000"/>
                  </a:schemeClr>
                </a:solidFill>
              </a:rPr>
              <a:t>Weather vs climate</a:t>
            </a:r>
          </a:p>
          <a:p>
            <a:pPr marL="174625" indent="-174625">
              <a:spcAft>
                <a:spcPts val="1200"/>
              </a:spcAft>
              <a:buClr>
                <a:schemeClr val="tx1">
                  <a:lumMod val="65000"/>
                  <a:lumOff val="35000"/>
                </a:schemeClr>
              </a:buClr>
              <a:buFont typeface="Calibri Light" panose="020F0302020204030204" pitchFamily="34" charset="0"/>
              <a:buChar char="˃"/>
            </a:pPr>
            <a:r>
              <a:rPr lang="en-US" sz="1400" dirty="0">
                <a:solidFill>
                  <a:schemeClr val="tx1">
                    <a:lumMod val="65000"/>
                    <a:lumOff val="35000"/>
                  </a:schemeClr>
                </a:solidFill>
              </a:rPr>
              <a:t>The Earth’s spheres</a:t>
            </a:r>
          </a:p>
          <a:p>
            <a:pPr marL="174625" indent="-174625">
              <a:spcAft>
                <a:spcPts val="1200"/>
              </a:spcAft>
              <a:buClr>
                <a:schemeClr val="accent2">
                  <a:lumMod val="60000"/>
                  <a:lumOff val="40000"/>
                </a:schemeClr>
              </a:buClr>
              <a:buFont typeface="Calibri Light" panose="020F0302020204030204" pitchFamily="34" charset="0"/>
              <a:buChar char="˃"/>
            </a:pPr>
            <a:r>
              <a:rPr lang="en-US" sz="1400" dirty="0">
                <a:solidFill>
                  <a:schemeClr val="bg1"/>
                </a:solidFill>
              </a:rPr>
              <a:t>Creating local climates</a:t>
            </a:r>
          </a:p>
          <a:p>
            <a:pPr marL="174625" indent="-174625">
              <a:spcAft>
                <a:spcPts val="1200"/>
              </a:spcAft>
              <a:buClr>
                <a:schemeClr val="tx1">
                  <a:lumMod val="65000"/>
                  <a:lumOff val="35000"/>
                </a:schemeClr>
              </a:buClr>
              <a:buFont typeface="Calibri Light" panose="020F0302020204030204" pitchFamily="34" charset="0"/>
              <a:buChar char="˃"/>
            </a:pPr>
            <a:r>
              <a:rPr lang="en-US" sz="1400" dirty="0">
                <a:solidFill>
                  <a:schemeClr val="tx1">
                    <a:lumMod val="65000"/>
                    <a:lumOff val="35000"/>
                  </a:schemeClr>
                </a:solidFill>
              </a:rPr>
              <a:t>Where are organisms?</a:t>
            </a:r>
          </a:p>
          <a:p>
            <a:pPr>
              <a:spcAft>
                <a:spcPts val="1200"/>
              </a:spcAft>
            </a:pPr>
            <a:endParaRPr lang="en-US" sz="1400" dirty="0">
              <a:solidFill>
                <a:schemeClr val="bg1"/>
              </a:solidFill>
            </a:endParaRPr>
          </a:p>
          <a:p>
            <a:pPr marL="285750" indent="-285750">
              <a:spcAft>
                <a:spcPts val="1200"/>
              </a:spcAft>
              <a:buFont typeface="Calibri Light" panose="020F0302020204030204" pitchFamily="34" charset="0"/>
              <a:buChar char="˃"/>
            </a:pPr>
            <a:endParaRPr lang="en-US" sz="1400" dirty="0">
              <a:solidFill>
                <a:schemeClr val="bg1"/>
              </a:solidFill>
            </a:endParaRPr>
          </a:p>
        </p:txBody>
      </p:sp>
    </p:spTree>
    <p:extLst>
      <p:ext uri="{BB962C8B-B14F-4D97-AF65-F5344CB8AC3E}">
        <p14:creationId xmlns:p14="http://schemas.microsoft.com/office/powerpoint/2010/main" val="1589651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1500"/>
                                        <p:tgtEl>
                                          <p:spTgt spid="17"/>
                                        </p:tgtEl>
                                      </p:cBhvr>
                                    </p:animEffect>
                                  </p:childTnLst>
                                </p:cTn>
                              </p:par>
                            </p:childTnLst>
                          </p:cTn>
                        </p:par>
                        <p:par>
                          <p:cTn id="8" fill="hold">
                            <p:stCondLst>
                              <p:cond delay="1500"/>
                            </p:stCondLst>
                            <p:childTnLst>
                              <p:par>
                                <p:cTn id="9" presetID="22" presetClass="entr" presetSubtype="8"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1500"/>
                                        <p:tgtEl>
                                          <p:spTgt spid="6"/>
                                        </p:tgtEl>
                                      </p:cBhvr>
                                    </p:animEffect>
                                  </p:childTnLst>
                                </p:cTn>
                              </p:par>
                              <p:par>
                                <p:cTn id="12" presetID="22" presetClass="entr" presetSubtype="8" fill="hold" nodeType="with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wipe(left)">
                                      <p:cBhvr>
                                        <p:cTn id="14" dur="1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7" name="Straight Arrow Connector 16">
            <a:extLst>
              <a:ext uri="{FF2B5EF4-FFF2-40B4-BE49-F238E27FC236}">
                <a16:creationId xmlns:a16="http://schemas.microsoft.com/office/drawing/2014/main" id="{272BCDCB-360E-98CE-F2A5-AD789F1F5E99}"/>
              </a:ext>
            </a:extLst>
          </p:cNvPr>
          <p:cNvCxnSpPr>
            <a:cxnSpLocks/>
          </p:cNvCxnSpPr>
          <p:nvPr/>
        </p:nvCxnSpPr>
        <p:spPr>
          <a:xfrm>
            <a:off x="1933471" y="5123043"/>
            <a:ext cx="6114772" cy="0"/>
          </a:xfrm>
          <a:prstGeom prst="straightConnector1">
            <a:avLst/>
          </a:prstGeom>
          <a:ln w="76200">
            <a:solidFill>
              <a:srgbClr val="FFC000"/>
            </a:solidFill>
            <a:headEnd type="none" w="med" len="med"/>
            <a:tailEnd type="arrow" w="med" len="med"/>
          </a:ln>
          <a:effectLst>
            <a:glow rad="101600">
              <a:srgbClr val="FF6600">
                <a:alpha val="60000"/>
              </a:srgbClr>
            </a:glow>
          </a:effectLst>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8454B090-AFE0-6743-A72A-226CDC7F8388}"/>
              </a:ext>
            </a:extLst>
          </p:cNvPr>
          <p:cNvSpPr>
            <a:spLocks noGrp="1"/>
          </p:cNvSpPr>
          <p:nvPr>
            <p:ph type="title"/>
          </p:nvPr>
        </p:nvSpPr>
        <p:spPr>
          <a:xfrm>
            <a:off x="1673525" y="-17884"/>
            <a:ext cx="10325816" cy="1325563"/>
          </a:xfrm>
        </p:spPr>
        <p:txBody>
          <a:bodyPr>
            <a:normAutofit/>
          </a:bodyPr>
          <a:lstStyle/>
          <a:p>
            <a:pPr algn="ctr"/>
            <a:r>
              <a:rPr lang="en-US" sz="4000" dirty="0"/>
              <a:t>Creating Local Climates</a:t>
            </a:r>
          </a:p>
        </p:txBody>
      </p:sp>
      <p:pic>
        <p:nvPicPr>
          <p:cNvPr id="3" name="Picture 6" descr="Earth PNG transparent image download, size: 300x300px">
            <a:extLst>
              <a:ext uri="{FF2B5EF4-FFF2-40B4-BE49-F238E27FC236}">
                <a16:creationId xmlns:a16="http://schemas.microsoft.com/office/drawing/2014/main" id="{50E325DE-6263-6901-DB5A-4E37A87F49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48243" y="3666738"/>
            <a:ext cx="2853134" cy="286128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Realistic Sun PNG Transparent Images Free Download | Vector Files | Pngtree">
            <a:extLst>
              <a:ext uri="{FF2B5EF4-FFF2-40B4-BE49-F238E27FC236}">
                <a16:creationId xmlns:a16="http://schemas.microsoft.com/office/drawing/2014/main" id="{4204AB41-2E2C-506C-E90C-FF81098A3AF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8886" b="32985"/>
          <a:stretch/>
        </p:blipFill>
        <p:spPr bwMode="auto">
          <a:xfrm>
            <a:off x="1539602" y="180274"/>
            <a:ext cx="4096840" cy="6677726"/>
          </a:xfrm>
          <a:prstGeom prst="rect">
            <a:avLst/>
          </a:prstGeom>
          <a:noFill/>
          <a:extLst>
            <a:ext uri="{909E8E84-426E-40DD-AFC4-6F175D3DCCD1}">
              <a14:hiddenFill xmlns:a14="http://schemas.microsoft.com/office/drawing/2010/main">
                <a:solidFill>
                  <a:srgbClr val="FFFFFF"/>
                </a:solidFill>
              </a14:hiddenFill>
            </a:ext>
          </a:extLst>
        </p:spPr>
      </p:pic>
      <p:sp>
        <p:nvSpPr>
          <p:cNvPr id="16" name="Content Placeholder 15">
            <a:extLst>
              <a:ext uri="{FF2B5EF4-FFF2-40B4-BE49-F238E27FC236}">
                <a16:creationId xmlns:a16="http://schemas.microsoft.com/office/drawing/2014/main" id="{F032D336-4604-36B3-1640-95194F9E01E9}"/>
              </a:ext>
            </a:extLst>
          </p:cNvPr>
          <p:cNvSpPr>
            <a:spLocks noGrp="1"/>
          </p:cNvSpPr>
          <p:nvPr>
            <p:ph idx="1"/>
          </p:nvPr>
        </p:nvSpPr>
        <p:spPr>
          <a:xfrm>
            <a:off x="3486829" y="1200700"/>
            <a:ext cx="8626793" cy="4583801"/>
          </a:xfrm>
        </p:spPr>
        <p:txBody>
          <a:bodyPr/>
          <a:lstStyle/>
          <a:p>
            <a:pPr marL="0" indent="0">
              <a:buNone/>
            </a:pPr>
            <a:r>
              <a:rPr lang="en-US" sz="3200" dirty="0"/>
              <a:t>Instability</a:t>
            </a:r>
          </a:p>
          <a:p>
            <a:pPr lvl="1"/>
            <a:r>
              <a:rPr lang="en-US" dirty="0"/>
              <a:t>Locations with direct and intense sunlight warm quickly!</a:t>
            </a:r>
          </a:p>
          <a:p>
            <a:pPr marL="850900" lvl="1" indent="-273050"/>
            <a:r>
              <a:rPr lang="en-US" dirty="0"/>
              <a:t>Warm air rises and cools</a:t>
            </a:r>
          </a:p>
          <a:p>
            <a:pPr marL="914400" lvl="1" indent="-223838"/>
            <a:r>
              <a:rPr lang="en-US" dirty="0"/>
              <a:t>Clouds and potentially storms form, creating a consistently </a:t>
            </a:r>
            <a:r>
              <a:rPr lang="en-US" dirty="0">
                <a:solidFill>
                  <a:schemeClr val="accent2">
                    <a:lumMod val="40000"/>
                    <a:lumOff val="60000"/>
                  </a:schemeClr>
                </a:solidFill>
              </a:rPr>
              <a:t>warm and rainy climate</a:t>
            </a:r>
          </a:p>
        </p:txBody>
      </p:sp>
      <p:grpSp>
        <p:nvGrpSpPr>
          <p:cNvPr id="18" name="Group 17">
            <a:extLst>
              <a:ext uri="{FF2B5EF4-FFF2-40B4-BE49-F238E27FC236}">
                <a16:creationId xmlns:a16="http://schemas.microsoft.com/office/drawing/2014/main" id="{7EBBBF99-3F3E-7CDE-57B8-339F8EDFA8B4}"/>
              </a:ext>
            </a:extLst>
          </p:cNvPr>
          <p:cNvGrpSpPr/>
          <p:nvPr/>
        </p:nvGrpSpPr>
        <p:grpSpPr>
          <a:xfrm>
            <a:off x="8140999" y="4700991"/>
            <a:ext cx="2731857" cy="725664"/>
            <a:chOff x="8140999" y="4700991"/>
            <a:chExt cx="2731857" cy="725664"/>
          </a:xfrm>
        </p:grpSpPr>
        <p:pic>
          <p:nvPicPr>
            <p:cNvPr id="10" name="Graphic 9" descr="Cloud with solid fill">
              <a:extLst>
                <a:ext uri="{FF2B5EF4-FFF2-40B4-BE49-F238E27FC236}">
                  <a16:creationId xmlns:a16="http://schemas.microsoft.com/office/drawing/2014/main" id="{27A7BF22-534C-16F7-79D1-7C10D25E21A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140999" y="4748980"/>
              <a:ext cx="602225" cy="602225"/>
            </a:xfrm>
            <a:prstGeom prst="rect">
              <a:avLst/>
            </a:prstGeom>
          </p:spPr>
        </p:pic>
        <p:pic>
          <p:nvPicPr>
            <p:cNvPr id="11" name="Graphic 10" descr="Cloud with solid fill">
              <a:extLst>
                <a:ext uri="{FF2B5EF4-FFF2-40B4-BE49-F238E27FC236}">
                  <a16:creationId xmlns:a16="http://schemas.microsoft.com/office/drawing/2014/main" id="{722AE8CE-DE80-18D5-8A1C-47DD230AA3A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615595" y="4821930"/>
              <a:ext cx="602225" cy="602225"/>
            </a:xfrm>
            <a:prstGeom prst="rect">
              <a:avLst/>
            </a:prstGeom>
          </p:spPr>
        </p:pic>
        <p:pic>
          <p:nvPicPr>
            <p:cNvPr id="12" name="Graphic 11" descr="Cloud with solid fill">
              <a:extLst>
                <a:ext uri="{FF2B5EF4-FFF2-40B4-BE49-F238E27FC236}">
                  <a16:creationId xmlns:a16="http://schemas.microsoft.com/office/drawing/2014/main" id="{8A4BDF73-4014-D699-EDE5-9D0A4DECF6F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790607" y="4748980"/>
              <a:ext cx="602225" cy="602225"/>
            </a:xfrm>
            <a:prstGeom prst="rect">
              <a:avLst/>
            </a:prstGeom>
          </p:spPr>
        </p:pic>
        <p:pic>
          <p:nvPicPr>
            <p:cNvPr id="13" name="Graphic 12" descr="Cloud with solid fill">
              <a:extLst>
                <a:ext uri="{FF2B5EF4-FFF2-40B4-BE49-F238E27FC236}">
                  <a16:creationId xmlns:a16="http://schemas.microsoft.com/office/drawing/2014/main" id="{5F8F784A-E20F-9009-6569-9EFF15B56E8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270631" y="4738933"/>
              <a:ext cx="602225" cy="602225"/>
            </a:xfrm>
            <a:prstGeom prst="rect">
              <a:avLst/>
            </a:prstGeom>
          </p:spPr>
        </p:pic>
        <p:pic>
          <p:nvPicPr>
            <p:cNvPr id="14" name="Graphic 13" descr="Cloud with solid fill">
              <a:extLst>
                <a:ext uri="{FF2B5EF4-FFF2-40B4-BE49-F238E27FC236}">
                  <a16:creationId xmlns:a16="http://schemas.microsoft.com/office/drawing/2014/main" id="{7B4013E3-F476-0865-C1D7-53B8B8C5F4D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382012" y="4824430"/>
              <a:ext cx="602225" cy="602225"/>
            </a:xfrm>
            <a:prstGeom prst="rect">
              <a:avLst/>
            </a:prstGeom>
          </p:spPr>
        </p:pic>
        <p:pic>
          <p:nvPicPr>
            <p:cNvPr id="15" name="Graphic 14" descr="Cloud with solid fill">
              <a:extLst>
                <a:ext uri="{FF2B5EF4-FFF2-40B4-BE49-F238E27FC236}">
                  <a16:creationId xmlns:a16="http://schemas.microsoft.com/office/drawing/2014/main" id="{8E217D44-B7BA-07ED-F048-7D2A7EC3B54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946906" y="4700991"/>
              <a:ext cx="602225" cy="602225"/>
            </a:xfrm>
            <a:prstGeom prst="rect">
              <a:avLst/>
            </a:prstGeom>
          </p:spPr>
        </p:pic>
      </p:grpSp>
      <p:sp>
        <p:nvSpPr>
          <p:cNvPr id="5" name="TextBox 4">
            <a:extLst>
              <a:ext uri="{FF2B5EF4-FFF2-40B4-BE49-F238E27FC236}">
                <a16:creationId xmlns:a16="http://schemas.microsoft.com/office/drawing/2014/main" id="{0C94247E-D8D6-1FCB-823F-1F065834C695}"/>
              </a:ext>
            </a:extLst>
          </p:cNvPr>
          <p:cNvSpPr txBox="1"/>
          <p:nvPr/>
        </p:nvSpPr>
        <p:spPr>
          <a:xfrm>
            <a:off x="78378" y="879566"/>
            <a:ext cx="1419496" cy="3600986"/>
          </a:xfrm>
          <a:prstGeom prst="rect">
            <a:avLst/>
          </a:prstGeom>
          <a:noFill/>
        </p:spPr>
        <p:txBody>
          <a:bodyPr wrap="square" rtlCol="0">
            <a:spAutoFit/>
          </a:bodyPr>
          <a:lstStyle/>
          <a:p>
            <a:pPr marL="174625" indent="-174625">
              <a:spcAft>
                <a:spcPts val="1200"/>
              </a:spcAft>
              <a:buClr>
                <a:schemeClr val="tx1">
                  <a:lumMod val="65000"/>
                  <a:lumOff val="35000"/>
                </a:schemeClr>
              </a:buClr>
              <a:buFont typeface="Calibri Light" panose="020F0302020204030204" pitchFamily="34" charset="0"/>
              <a:buChar char="˃"/>
            </a:pPr>
            <a:r>
              <a:rPr lang="en-US" sz="1400" dirty="0">
                <a:solidFill>
                  <a:schemeClr val="tx1">
                    <a:lumMod val="65000"/>
                    <a:lumOff val="35000"/>
                  </a:schemeClr>
                </a:solidFill>
              </a:rPr>
              <a:t>Learning objectives</a:t>
            </a:r>
          </a:p>
          <a:p>
            <a:pPr marL="174625" indent="-174625">
              <a:spcAft>
                <a:spcPts val="1200"/>
              </a:spcAft>
              <a:buClr>
                <a:schemeClr val="tx1">
                  <a:lumMod val="65000"/>
                  <a:lumOff val="35000"/>
                </a:schemeClr>
              </a:buClr>
              <a:buFont typeface="Calibri Light" panose="020F0302020204030204" pitchFamily="34" charset="0"/>
              <a:buChar char="˃"/>
            </a:pPr>
            <a:r>
              <a:rPr lang="en-US" sz="1400" dirty="0">
                <a:solidFill>
                  <a:schemeClr val="tx1">
                    <a:lumMod val="65000"/>
                    <a:lumOff val="35000"/>
                  </a:schemeClr>
                </a:solidFill>
              </a:rPr>
              <a:t>Weather vs climate</a:t>
            </a:r>
          </a:p>
          <a:p>
            <a:pPr marL="174625" indent="-174625">
              <a:spcAft>
                <a:spcPts val="1200"/>
              </a:spcAft>
              <a:buClr>
                <a:schemeClr val="tx1">
                  <a:lumMod val="65000"/>
                  <a:lumOff val="35000"/>
                </a:schemeClr>
              </a:buClr>
              <a:buFont typeface="Calibri Light" panose="020F0302020204030204" pitchFamily="34" charset="0"/>
              <a:buChar char="˃"/>
            </a:pPr>
            <a:r>
              <a:rPr lang="en-US" sz="1400" dirty="0">
                <a:solidFill>
                  <a:schemeClr val="tx1">
                    <a:lumMod val="65000"/>
                    <a:lumOff val="35000"/>
                  </a:schemeClr>
                </a:solidFill>
              </a:rPr>
              <a:t>The Earth’s spheres</a:t>
            </a:r>
          </a:p>
          <a:p>
            <a:pPr marL="174625" indent="-174625">
              <a:spcAft>
                <a:spcPts val="1200"/>
              </a:spcAft>
              <a:buClr>
                <a:schemeClr val="accent2">
                  <a:lumMod val="60000"/>
                  <a:lumOff val="40000"/>
                </a:schemeClr>
              </a:buClr>
              <a:buFont typeface="Calibri Light" panose="020F0302020204030204" pitchFamily="34" charset="0"/>
              <a:buChar char="˃"/>
            </a:pPr>
            <a:r>
              <a:rPr lang="en-US" sz="1400" dirty="0">
                <a:solidFill>
                  <a:schemeClr val="bg1"/>
                </a:solidFill>
              </a:rPr>
              <a:t>Creating local climates</a:t>
            </a:r>
          </a:p>
          <a:p>
            <a:pPr marL="174625" indent="-174625">
              <a:spcAft>
                <a:spcPts val="1200"/>
              </a:spcAft>
              <a:buClr>
                <a:schemeClr val="tx1">
                  <a:lumMod val="65000"/>
                  <a:lumOff val="35000"/>
                </a:schemeClr>
              </a:buClr>
              <a:buFont typeface="Calibri Light" panose="020F0302020204030204" pitchFamily="34" charset="0"/>
              <a:buChar char="˃"/>
            </a:pPr>
            <a:r>
              <a:rPr lang="en-US" sz="1400" dirty="0">
                <a:solidFill>
                  <a:schemeClr val="tx1">
                    <a:lumMod val="65000"/>
                    <a:lumOff val="35000"/>
                  </a:schemeClr>
                </a:solidFill>
              </a:rPr>
              <a:t>Where are organisms?</a:t>
            </a:r>
          </a:p>
          <a:p>
            <a:pPr>
              <a:spcAft>
                <a:spcPts val="1200"/>
              </a:spcAft>
            </a:pPr>
            <a:endParaRPr lang="en-US" sz="1400" dirty="0">
              <a:solidFill>
                <a:schemeClr val="bg1"/>
              </a:solidFill>
            </a:endParaRPr>
          </a:p>
          <a:p>
            <a:pPr marL="285750" indent="-285750">
              <a:spcAft>
                <a:spcPts val="1200"/>
              </a:spcAft>
              <a:buFont typeface="Calibri Light" panose="020F0302020204030204" pitchFamily="34" charset="0"/>
              <a:buChar char="˃"/>
            </a:pPr>
            <a:endParaRPr lang="en-US" sz="1400" dirty="0">
              <a:solidFill>
                <a:schemeClr val="bg1"/>
              </a:solidFill>
            </a:endParaRPr>
          </a:p>
        </p:txBody>
      </p:sp>
    </p:spTree>
    <p:extLst>
      <p:ext uri="{BB962C8B-B14F-4D97-AF65-F5344CB8AC3E}">
        <p14:creationId xmlns:p14="http://schemas.microsoft.com/office/powerpoint/2010/main" val="21005102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2000"/>
                                        <p:tgtEl>
                                          <p:spTgt spid="17"/>
                                        </p:tgtEl>
                                      </p:cBhvr>
                                    </p:animEffect>
                                  </p:childTnLst>
                                </p:cTn>
                              </p:par>
                            </p:childTnLst>
                          </p:cTn>
                        </p:par>
                        <p:par>
                          <p:cTn id="8" fill="hold">
                            <p:stCondLst>
                              <p:cond delay="2000"/>
                            </p:stCondLst>
                            <p:childTnLst>
                              <p:par>
                                <p:cTn id="9" presetID="10" presetClass="entr" presetSubtype="0" fill="hold"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fade">
                                      <p:cBhvr>
                                        <p:cTn id="11" dur="2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3B810F7-9750-8B1A-FA08-324DCCE0798A}"/>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9201" b="99274" l="136" r="96871">
                        <a14:foregroundMark x1="6259" y1="46489" x2="6259" y2="46489"/>
                        <a14:foregroundMark x1="4762" y1="39709" x2="4762" y2="39709"/>
                        <a14:foregroundMark x1="1088" y1="34383" x2="1088" y2="34383"/>
                        <a14:foregroundMark x1="3810" y1="56659" x2="3810" y2="56659"/>
                        <a14:foregroundMark x1="27075" y1="67554" x2="27075" y2="67554"/>
                        <a14:foregroundMark x1="19592" y1="69492" x2="19592" y2="69492"/>
                        <a14:foregroundMark x1="12925" y1="72639" x2="12925" y2="72639"/>
                        <a14:foregroundMark x1="136" y1="51090" x2="408" y2="94189"/>
                        <a14:foregroundMark x1="408" y1="94189" x2="17823" y2="99758"/>
                        <a14:foregroundMark x1="17823" y1="99758" x2="37551" y2="98547"/>
                        <a14:foregroundMark x1="37551" y1="98547" x2="44354" y2="99758"/>
                        <a14:foregroundMark x1="44354" y1="99758" x2="93333" y2="97821"/>
                        <a14:foregroundMark x1="93333" y1="97821" x2="99864" y2="88378"/>
                        <a14:foregroundMark x1="98376" y1="46489" x2="98367" y2="46247"/>
                        <a14:foregroundMark x1="98384" y1="46731" x2="98376" y2="46489"/>
                        <a14:foregroundMark x1="98393" y1="46973" x2="98384" y2="46731"/>
                        <a14:foregroundMark x1="98410" y1="47458" x2="98393" y2="46973"/>
                        <a14:foregroundMark x1="99864" y1="88378" x2="98503" y2="50061"/>
                        <a14:foregroundMark x1="91470" y1="49725" x2="90204" y2="50363"/>
                        <a14:foregroundMark x1="93177" y1="48864" x2="92032" y2="49442"/>
                        <a14:foregroundMark x1="98367" y1="46247" x2="97887" y2="46489"/>
                        <a14:foregroundMark x1="90204" y1="50363" x2="86667" y2="77240"/>
                        <a14:foregroundMark x1="86667" y1="77240" x2="81769" y2="90799"/>
                        <a14:foregroundMark x1="81769" y1="90799" x2="57687" y2="82324"/>
                        <a14:foregroundMark x1="57687" y1="82324" x2="51429" y2="86925"/>
                        <a14:foregroundMark x1="51429" y1="86925" x2="44082" y2="85230"/>
                        <a14:foregroundMark x1="44082" y1="85230" x2="17279" y2="58838"/>
                        <a14:foregroundMark x1="17279" y1="58838" x2="952" y2="53027"/>
                        <a14:foregroundMark x1="952" y1="53027" x2="544" y2="52542"/>
                        <a14:foregroundMark x1="31701" y1="71671" x2="31701" y2="71671"/>
                        <a14:foregroundMark x1="2721" y1="54964" x2="2721" y2="54964"/>
                        <a14:foregroundMark x1="42857" y1="95884" x2="42857" y2="95884"/>
                        <a14:foregroundMark x1="45034" y1="87409" x2="45034" y2="87409"/>
                        <a14:foregroundMark x1="42857" y1="91525" x2="42857" y2="91525"/>
                        <a14:foregroundMark x1="96871" y1="85230" x2="96871" y2="85230"/>
                        <a14:foregroundMark x1="46395" y1="89831" x2="46395" y2="89831"/>
                        <a14:foregroundMark x1="88571" y1="99274" x2="88571" y2="99274"/>
                        <a14:foregroundMark x1="87619" y1="99274" x2="87619" y2="99274"/>
                        <a14:foregroundMark x1="59048" y1="23971" x2="59048" y2="23971"/>
                        <a14:foregroundMark x1="32245" y1="28814" x2="32245" y2="28814"/>
                        <a14:foregroundMark x1="37007" y1="28814" x2="37551" y2="28814"/>
                        <a14:foregroundMark x1="35918" y1="30024" x2="36163" y2="30024"/>
                        <a14:backgroundMark x1="95782" y1="48668" x2="95782" y2="48668"/>
                        <a14:backgroundMark x1="93878" y1="48668" x2="93878" y2="48668"/>
                        <a14:backgroundMark x1="97143" y1="47458" x2="97143" y2="47458"/>
                        <a14:backgroundMark x1="97959" y1="46731" x2="97959" y2="46731"/>
                        <a14:backgroundMark x1="96735" y1="49395" x2="96735" y2="49395"/>
                        <a14:backgroundMark x1="97007" y1="47458" x2="97007" y2="47458"/>
                        <a14:backgroundMark x1="98503" y1="46973" x2="98503" y2="46973"/>
                        <a14:backgroundMark x1="98231" y1="46247" x2="98231" y2="46247"/>
                        <a14:backgroundMark x1="98503" y1="46247" x2="98503" y2="46247"/>
                        <a14:backgroundMark x1="98367" y1="47458" x2="98367" y2="47458"/>
                        <a14:backgroundMark x1="96871" y1="46489" x2="96871" y2="46489"/>
                        <a14:backgroundMark x1="97687" y1="46489" x2="93197" y2="48910"/>
                        <a14:backgroundMark x1="97959" y1="46731" x2="97415" y2="46973"/>
                        <a14:backgroundMark x1="91429" y1="49879" x2="92109" y2="49153"/>
                        <a14:backgroundMark x1="91293" y1="49879" x2="91293" y2="49879"/>
                        <a14:backgroundMark x1="58776" y1="17676" x2="59864" y2="21065"/>
                        <a14:backgroundMark x1="36599" y1="28571" x2="36599" y2="28571"/>
                        <a14:backgroundMark x1="37007" y1="28814" x2="37007" y2="28814"/>
                        <a14:backgroundMark x1="36463" y1="29056" x2="37007" y2="28814"/>
                        <a14:backgroundMark x1="56871" y1="20581" x2="57279" y2="20823"/>
                        <a14:backgroundMark x1="62041" y1="30993" x2="62313" y2="31477"/>
                        <a14:backgroundMark x1="6939" y1="34383" x2="6667" y2="32688"/>
                      </a14:backgroundRemoval>
                    </a14:imgEffect>
                  </a14:imgLayer>
                </a14:imgProps>
              </a:ext>
            </a:extLst>
          </a:blip>
          <a:stretch>
            <a:fillRect/>
          </a:stretch>
        </p:blipFill>
        <p:spPr>
          <a:xfrm>
            <a:off x="1547036" y="879566"/>
            <a:ext cx="10644964" cy="5978435"/>
          </a:xfrm>
          <a:prstGeom prst="rect">
            <a:avLst/>
          </a:prstGeom>
        </p:spPr>
      </p:pic>
      <p:sp>
        <p:nvSpPr>
          <p:cNvPr id="2" name="Title 1">
            <a:extLst>
              <a:ext uri="{FF2B5EF4-FFF2-40B4-BE49-F238E27FC236}">
                <a16:creationId xmlns:a16="http://schemas.microsoft.com/office/drawing/2014/main" id="{8454B090-AFE0-6743-A72A-226CDC7F8388}"/>
              </a:ext>
            </a:extLst>
          </p:cNvPr>
          <p:cNvSpPr>
            <a:spLocks noGrp="1"/>
          </p:cNvSpPr>
          <p:nvPr>
            <p:ph type="title"/>
          </p:nvPr>
        </p:nvSpPr>
        <p:spPr>
          <a:xfrm>
            <a:off x="1663693" y="-100240"/>
            <a:ext cx="10325816" cy="1325563"/>
          </a:xfrm>
        </p:spPr>
        <p:txBody>
          <a:bodyPr>
            <a:normAutofit/>
          </a:bodyPr>
          <a:lstStyle/>
          <a:p>
            <a:pPr algn="ctr"/>
            <a:r>
              <a:rPr lang="en-US" sz="4000" dirty="0"/>
              <a:t>Creating Local Climates</a:t>
            </a:r>
          </a:p>
        </p:txBody>
      </p:sp>
      <p:sp>
        <p:nvSpPr>
          <p:cNvPr id="16" name="Content Placeholder 15">
            <a:extLst>
              <a:ext uri="{FF2B5EF4-FFF2-40B4-BE49-F238E27FC236}">
                <a16:creationId xmlns:a16="http://schemas.microsoft.com/office/drawing/2014/main" id="{F032D336-4604-36B3-1640-95194F9E01E9}"/>
              </a:ext>
            </a:extLst>
          </p:cNvPr>
          <p:cNvSpPr>
            <a:spLocks noGrp="1"/>
          </p:cNvSpPr>
          <p:nvPr>
            <p:ph idx="1"/>
          </p:nvPr>
        </p:nvSpPr>
        <p:spPr>
          <a:xfrm>
            <a:off x="1663693" y="1048876"/>
            <a:ext cx="10325816" cy="4583801"/>
          </a:xfrm>
        </p:spPr>
        <p:txBody>
          <a:bodyPr/>
          <a:lstStyle/>
          <a:p>
            <a:pPr marL="0" indent="0">
              <a:buNone/>
            </a:pPr>
            <a:r>
              <a:rPr lang="en-US" sz="3200" dirty="0"/>
              <a:t>Altitude</a:t>
            </a:r>
          </a:p>
          <a:p>
            <a:pPr lvl="1"/>
            <a:r>
              <a:rPr lang="en-US" dirty="0"/>
              <a:t>Air thins and cools as it rises, creating </a:t>
            </a:r>
            <a:r>
              <a:rPr lang="en-US" dirty="0">
                <a:solidFill>
                  <a:schemeClr val="accent2">
                    <a:lumMod val="40000"/>
                    <a:lumOff val="60000"/>
                  </a:schemeClr>
                </a:solidFill>
              </a:rPr>
              <a:t>cooler climates </a:t>
            </a:r>
            <a:r>
              <a:rPr lang="en-US" dirty="0"/>
              <a:t>at higher altitudes</a:t>
            </a:r>
          </a:p>
        </p:txBody>
      </p:sp>
      <p:cxnSp>
        <p:nvCxnSpPr>
          <p:cNvPr id="7" name="Straight Arrow Connector 6">
            <a:extLst>
              <a:ext uri="{FF2B5EF4-FFF2-40B4-BE49-F238E27FC236}">
                <a16:creationId xmlns:a16="http://schemas.microsoft.com/office/drawing/2014/main" id="{4903D3D0-E6C1-AF8B-52DF-9F89C4E6DC6C}"/>
              </a:ext>
            </a:extLst>
          </p:cNvPr>
          <p:cNvCxnSpPr>
            <a:cxnSpLocks/>
          </p:cNvCxnSpPr>
          <p:nvPr/>
        </p:nvCxnSpPr>
        <p:spPr>
          <a:xfrm flipH="1" flipV="1">
            <a:off x="8200103" y="2300748"/>
            <a:ext cx="1848465" cy="2179804"/>
          </a:xfrm>
          <a:prstGeom prst="straightConnector1">
            <a:avLst/>
          </a:prstGeom>
          <a:ln w="38100">
            <a:solidFill>
              <a:schemeClr val="accent2">
                <a:lumMod val="40000"/>
                <a:lumOff val="6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1101B692-0429-44F0-A577-3B4B4EF275C2}"/>
              </a:ext>
            </a:extLst>
          </p:cNvPr>
          <p:cNvSpPr txBox="1"/>
          <p:nvPr/>
        </p:nvSpPr>
        <p:spPr>
          <a:xfrm>
            <a:off x="8358527" y="2205129"/>
            <a:ext cx="1417652" cy="584775"/>
          </a:xfrm>
          <a:prstGeom prst="rect">
            <a:avLst/>
          </a:prstGeom>
          <a:noFill/>
        </p:spPr>
        <p:txBody>
          <a:bodyPr wrap="square" rtlCol="0">
            <a:spAutoFit/>
          </a:bodyPr>
          <a:lstStyle/>
          <a:p>
            <a:pPr marL="225425" indent="-225425"/>
            <a:r>
              <a:rPr lang="en-US" sz="1600" dirty="0">
                <a:solidFill>
                  <a:schemeClr val="bg1"/>
                </a:solidFill>
              </a:rPr>
              <a:t>Cooler, higher altitude</a:t>
            </a:r>
          </a:p>
        </p:txBody>
      </p:sp>
      <p:sp>
        <p:nvSpPr>
          <p:cNvPr id="13" name="TextBox 12">
            <a:extLst>
              <a:ext uri="{FF2B5EF4-FFF2-40B4-BE49-F238E27FC236}">
                <a16:creationId xmlns:a16="http://schemas.microsoft.com/office/drawing/2014/main" id="{9B6BAA59-F57D-04A4-4E47-7CC870B679FD}"/>
              </a:ext>
            </a:extLst>
          </p:cNvPr>
          <p:cNvSpPr txBox="1"/>
          <p:nvPr/>
        </p:nvSpPr>
        <p:spPr>
          <a:xfrm>
            <a:off x="9744641" y="3846718"/>
            <a:ext cx="1183197" cy="830997"/>
          </a:xfrm>
          <a:prstGeom prst="rect">
            <a:avLst/>
          </a:prstGeom>
          <a:noFill/>
        </p:spPr>
        <p:txBody>
          <a:bodyPr wrap="square" rtlCol="0">
            <a:spAutoFit/>
          </a:bodyPr>
          <a:lstStyle/>
          <a:p>
            <a:pPr marL="166688" indent="-166688"/>
            <a:r>
              <a:rPr lang="en-US" sz="1600" dirty="0">
                <a:solidFill>
                  <a:schemeClr val="bg1"/>
                </a:solidFill>
              </a:rPr>
              <a:t>Warmer,</a:t>
            </a:r>
          </a:p>
          <a:p>
            <a:pPr marL="225425" indent="-225425"/>
            <a:r>
              <a:rPr lang="en-US" sz="1600" dirty="0">
                <a:solidFill>
                  <a:schemeClr val="bg1"/>
                </a:solidFill>
              </a:rPr>
              <a:t>   lower         altitude</a:t>
            </a:r>
          </a:p>
        </p:txBody>
      </p:sp>
      <p:sp>
        <p:nvSpPr>
          <p:cNvPr id="3" name="TextBox 2">
            <a:extLst>
              <a:ext uri="{FF2B5EF4-FFF2-40B4-BE49-F238E27FC236}">
                <a16:creationId xmlns:a16="http://schemas.microsoft.com/office/drawing/2014/main" id="{E102FC92-0C32-B8CF-B8CC-0946E7A7FC0B}"/>
              </a:ext>
            </a:extLst>
          </p:cNvPr>
          <p:cNvSpPr txBox="1"/>
          <p:nvPr/>
        </p:nvSpPr>
        <p:spPr>
          <a:xfrm>
            <a:off x="78378" y="879566"/>
            <a:ext cx="1419496" cy="3600986"/>
          </a:xfrm>
          <a:prstGeom prst="rect">
            <a:avLst/>
          </a:prstGeom>
          <a:noFill/>
        </p:spPr>
        <p:txBody>
          <a:bodyPr wrap="square" rtlCol="0">
            <a:spAutoFit/>
          </a:bodyPr>
          <a:lstStyle/>
          <a:p>
            <a:pPr marL="174625" indent="-174625">
              <a:spcAft>
                <a:spcPts val="1200"/>
              </a:spcAft>
              <a:buClr>
                <a:schemeClr val="tx1">
                  <a:lumMod val="65000"/>
                  <a:lumOff val="35000"/>
                </a:schemeClr>
              </a:buClr>
              <a:buFont typeface="Calibri Light" panose="020F0302020204030204" pitchFamily="34" charset="0"/>
              <a:buChar char="˃"/>
            </a:pPr>
            <a:r>
              <a:rPr lang="en-US" sz="1400" dirty="0">
                <a:solidFill>
                  <a:schemeClr val="tx1">
                    <a:lumMod val="65000"/>
                    <a:lumOff val="35000"/>
                  </a:schemeClr>
                </a:solidFill>
              </a:rPr>
              <a:t>Learning objectives</a:t>
            </a:r>
          </a:p>
          <a:p>
            <a:pPr marL="174625" indent="-174625">
              <a:spcAft>
                <a:spcPts val="1200"/>
              </a:spcAft>
              <a:buClr>
                <a:schemeClr val="tx1">
                  <a:lumMod val="65000"/>
                  <a:lumOff val="35000"/>
                </a:schemeClr>
              </a:buClr>
              <a:buFont typeface="Calibri Light" panose="020F0302020204030204" pitchFamily="34" charset="0"/>
              <a:buChar char="˃"/>
            </a:pPr>
            <a:r>
              <a:rPr lang="en-US" sz="1400" dirty="0">
                <a:solidFill>
                  <a:schemeClr val="tx1">
                    <a:lumMod val="65000"/>
                    <a:lumOff val="35000"/>
                  </a:schemeClr>
                </a:solidFill>
              </a:rPr>
              <a:t>Weather vs climate</a:t>
            </a:r>
          </a:p>
          <a:p>
            <a:pPr marL="174625" indent="-174625">
              <a:spcAft>
                <a:spcPts val="1200"/>
              </a:spcAft>
              <a:buClr>
                <a:schemeClr val="tx1">
                  <a:lumMod val="65000"/>
                  <a:lumOff val="35000"/>
                </a:schemeClr>
              </a:buClr>
              <a:buFont typeface="Calibri Light" panose="020F0302020204030204" pitchFamily="34" charset="0"/>
              <a:buChar char="˃"/>
            </a:pPr>
            <a:r>
              <a:rPr lang="en-US" sz="1400" dirty="0">
                <a:solidFill>
                  <a:schemeClr val="tx1">
                    <a:lumMod val="65000"/>
                    <a:lumOff val="35000"/>
                  </a:schemeClr>
                </a:solidFill>
              </a:rPr>
              <a:t>The Earth’s spheres</a:t>
            </a:r>
          </a:p>
          <a:p>
            <a:pPr marL="174625" indent="-174625">
              <a:spcAft>
                <a:spcPts val="1200"/>
              </a:spcAft>
              <a:buClr>
                <a:schemeClr val="accent2">
                  <a:lumMod val="60000"/>
                  <a:lumOff val="40000"/>
                </a:schemeClr>
              </a:buClr>
              <a:buFont typeface="Calibri Light" panose="020F0302020204030204" pitchFamily="34" charset="0"/>
              <a:buChar char="˃"/>
            </a:pPr>
            <a:r>
              <a:rPr lang="en-US" sz="1400" dirty="0">
                <a:solidFill>
                  <a:schemeClr val="bg1"/>
                </a:solidFill>
              </a:rPr>
              <a:t>Creating local climates</a:t>
            </a:r>
          </a:p>
          <a:p>
            <a:pPr marL="174625" indent="-174625">
              <a:spcAft>
                <a:spcPts val="1200"/>
              </a:spcAft>
              <a:buClr>
                <a:schemeClr val="tx1">
                  <a:lumMod val="65000"/>
                  <a:lumOff val="35000"/>
                </a:schemeClr>
              </a:buClr>
              <a:buFont typeface="Calibri Light" panose="020F0302020204030204" pitchFamily="34" charset="0"/>
              <a:buChar char="˃"/>
            </a:pPr>
            <a:r>
              <a:rPr lang="en-US" sz="1400" dirty="0">
                <a:solidFill>
                  <a:schemeClr val="tx1">
                    <a:lumMod val="65000"/>
                    <a:lumOff val="35000"/>
                  </a:schemeClr>
                </a:solidFill>
              </a:rPr>
              <a:t>Where are organisms?</a:t>
            </a:r>
          </a:p>
          <a:p>
            <a:pPr>
              <a:spcAft>
                <a:spcPts val="1200"/>
              </a:spcAft>
            </a:pPr>
            <a:endParaRPr lang="en-US" sz="1400" dirty="0">
              <a:solidFill>
                <a:schemeClr val="bg1"/>
              </a:solidFill>
            </a:endParaRPr>
          </a:p>
          <a:p>
            <a:pPr marL="285750" indent="-285750">
              <a:spcAft>
                <a:spcPts val="1200"/>
              </a:spcAft>
              <a:buFont typeface="Calibri Light" panose="020F0302020204030204" pitchFamily="34" charset="0"/>
              <a:buChar char="˃"/>
            </a:pPr>
            <a:endParaRPr lang="en-US" sz="1400" dirty="0">
              <a:solidFill>
                <a:schemeClr val="bg1"/>
              </a:solidFill>
            </a:endParaRPr>
          </a:p>
        </p:txBody>
      </p:sp>
    </p:spTree>
    <p:extLst>
      <p:ext uri="{BB962C8B-B14F-4D97-AF65-F5344CB8AC3E}">
        <p14:creationId xmlns:p14="http://schemas.microsoft.com/office/powerpoint/2010/main" val="22349575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down)">
                                      <p:cBhvr>
                                        <p:cTn id="11" dur="2500"/>
                                        <p:tgtEl>
                                          <p:spTgt spid="7"/>
                                        </p:tgtEl>
                                      </p:cBhvr>
                                    </p:animEffect>
                                  </p:childTnLst>
                                </p:cTn>
                              </p:par>
                            </p:childTnLst>
                          </p:cTn>
                        </p:par>
                        <p:par>
                          <p:cTn id="12" fill="hold">
                            <p:stCondLst>
                              <p:cond delay="3000"/>
                            </p:stCondLst>
                            <p:childTnLst>
                              <p:par>
                                <p:cTn id="13" presetID="10" presetClass="entr" presetSubtype="0" fill="hold" grpId="0"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54B090-AFE0-6743-A72A-226CDC7F8388}"/>
              </a:ext>
            </a:extLst>
          </p:cNvPr>
          <p:cNvSpPr>
            <a:spLocks noGrp="1"/>
          </p:cNvSpPr>
          <p:nvPr>
            <p:ph type="title"/>
          </p:nvPr>
        </p:nvSpPr>
        <p:spPr>
          <a:xfrm>
            <a:off x="1663693" y="-100240"/>
            <a:ext cx="10325816" cy="1325563"/>
          </a:xfrm>
        </p:spPr>
        <p:txBody>
          <a:bodyPr>
            <a:normAutofit/>
          </a:bodyPr>
          <a:lstStyle/>
          <a:p>
            <a:pPr algn="ctr"/>
            <a:r>
              <a:rPr lang="en-US" sz="4000" dirty="0"/>
              <a:t>Creating Local Climates</a:t>
            </a:r>
          </a:p>
        </p:txBody>
      </p:sp>
      <p:sp>
        <p:nvSpPr>
          <p:cNvPr id="16" name="Content Placeholder 15">
            <a:extLst>
              <a:ext uri="{FF2B5EF4-FFF2-40B4-BE49-F238E27FC236}">
                <a16:creationId xmlns:a16="http://schemas.microsoft.com/office/drawing/2014/main" id="{F032D336-4604-36B3-1640-95194F9E01E9}"/>
              </a:ext>
            </a:extLst>
          </p:cNvPr>
          <p:cNvSpPr>
            <a:spLocks noGrp="1"/>
          </p:cNvSpPr>
          <p:nvPr>
            <p:ph idx="1"/>
          </p:nvPr>
        </p:nvSpPr>
        <p:spPr>
          <a:xfrm>
            <a:off x="1663693" y="879566"/>
            <a:ext cx="10325816" cy="4583801"/>
          </a:xfrm>
        </p:spPr>
        <p:txBody>
          <a:bodyPr/>
          <a:lstStyle/>
          <a:p>
            <a:pPr marL="0" indent="0">
              <a:buNone/>
            </a:pPr>
            <a:r>
              <a:rPr lang="en-US" sz="3200" dirty="0"/>
              <a:t>Rain Shadows</a:t>
            </a:r>
          </a:p>
          <a:p>
            <a:pPr lvl="1"/>
            <a:r>
              <a:rPr lang="en-US" dirty="0"/>
              <a:t>The </a:t>
            </a:r>
            <a:r>
              <a:rPr lang="en-US" i="1" dirty="0"/>
              <a:t>windward</a:t>
            </a:r>
            <a:r>
              <a:rPr lang="en-US" dirty="0"/>
              <a:t> side of mountains and volcanoes forces air up, cooling and forming clouds and rain, creating a </a:t>
            </a:r>
            <a:r>
              <a:rPr lang="en-US" dirty="0">
                <a:solidFill>
                  <a:schemeClr val="accent2">
                    <a:lumMod val="40000"/>
                    <a:lumOff val="60000"/>
                  </a:schemeClr>
                </a:solidFill>
              </a:rPr>
              <a:t>wet climate</a:t>
            </a:r>
          </a:p>
          <a:p>
            <a:pPr lvl="1"/>
            <a:r>
              <a:rPr lang="en-US" dirty="0"/>
              <a:t>As the air flows down the </a:t>
            </a:r>
            <a:r>
              <a:rPr lang="en-US" i="1" dirty="0"/>
              <a:t>leeward</a:t>
            </a:r>
            <a:r>
              <a:rPr lang="en-US" dirty="0"/>
              <a:t> side of the mountain, it compresses and warms, creating a </a:t>
            </a:r>
            <a:r>
              <a:rPr lang="en-US" dirty="0">
                <a:solidFill>
                  <a:schemeClr val="accent2">
                    <a:lumMod val="40000"/>
                    <a:lumOff val="60000"/>
                  </a:schemeClr>
                </a:solidFill>
              </a:rPr>
              <a:t>dry climate</a:t>
            </a:r>
          </a:p>
        </p:txBody>
      </p:sp>
      <p:pic>
        <p:nvPicPr>
          <p:cNvPr id="4098" name="Picture 2" descr="Climate - The Nature Conservancy in Washington">
            <a:extLst>
              <a:ext uri="{FF2B5EF4-FFF2-40B4-BE49-F238E27FC236}">
                <a16:creationId xmlns:a16="http://schemas.microsoft.com/office/drawing/2014/main" id="{B4A90909-BF38-DD34-9F9A-A8F0A90C66D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0976" b="12910"/>
          <a:stretch/>
        </p:blipFill>
        <p:spPr bwMode="auto">
          <a:xfrm>
            <a:off x="1557992" y="2905432"/>
            <a:ext cx="10624176" cy="3952568"/>
          </a:xfrm>
          <a:prstGeom prst="rect">
            <a:avLst/>
          </a:prstGeom>
          <a:noFill/>
          <a:extLst>
            <a:ext uri="{909E8E84-426E-40DD-AFC4-6F175D3DCCD1}">
              <a14:hiddenFill xmlns:a14="http://schemas.microsoft.com/office/drawing/2010/main">
                <a:solidFill>
                  <a:srgbClr val="FFFFFF"/>
                </a:solidFill>
              </a14:hiddenFill>
            </a:ext>
          </a:extLst>
        </p:spPr>
      </p:pic>
      <p:pic>
        <p:nvPicPr>
          <p:cNvPr id="11" name="Graphic 10" descr="Mountains with solid fill">
            <a:extLst>
              <a:ext uri="{FF2B5EF4-FFF2-40B4-BE49-F238E27FC236}">
                <a16:creationId xmlns:a16="http://schemas.microsoft.com/office/drawing/2014/main" id="{4274E348-DC6A-E313-DF2B-D1BD0F37420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056894" y="2876229"/>
            <a:ext cx="749920" cy="749920"/>
          </a:xfrm>
          <a:prstGeom prst="rect">
            <a:avLst/>
          </a:prstGeom>
        </p:spPr>
      </p:pic>
      <p:pic>
        <p:nvPicPr>
          <p:cNvPr id="14" name="Graphic 13" descr="Mountains with solid fill">
            <a:extLst>
              <a:ext uri="{FF2B5EF4-FFF2-40B4-BE49-F238E27FC236}">
                <a16:creationId xmlns:a16="http://schemas.microsoft.com/office/drawing/2014/main" id="{878459D6-5180-1A1C-2588-55668366830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615356" y="4832221"/>
            <a:ext cx="749920" cy="749920"/>
          </a:xfrm>
          <a:prstGeom prst="rect">
            <a:avLst/>
          </a:prstGeom>
        </p:spPr>
      </p:pic>
      <p:pic>
        <p:nvPicPr>
          <p:cNvPr id="15" name="Graphic 14" descr="Mountains with solid fill">
            <a:extLst>
              <a:ext uri="{FF2B5EF4-FFF2-40B4-BE49-F238E27FC236}">
                <a16:creationId xmlns:a16="http://schemas.microsoft.com/office/drawing/2014/main" id="{BE1DB322-6004-2D47-4D6C-8D7806DA2F6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555238" y="5555856"/>
            <a:ext cx="749920" cy="749920"/>
          </a:xfrm>
          <a:prstGeom prst="rect">
            <a:avLst/>
          </a:prstGeom>
        </p:spPr>
      </p:pic>
      <p:pic>
        <p:nvPicPr>
          <p:cNvPr id="17" name="Graphic 16" descr="Mountains with solid fill">
            <a:extLst>
              <a:ext uri="{FF2B5EF4-FFF2-40B4-BE49-F238E27FC236}">
                <a16:creationId xmlns:a16="http://schemas.microsoft.com/office/drawing/2014/main" id="{D417A377-9F4F-8A82-F7F6-507BAD6F59C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120160" y="6139951"/>
            <a:ext cx="749920" cy="749920"/>
          </a:xfrm>
          <a:prstGeom prst="rect">
            <a:avLst/>
          </a:prstGeom>
        </p:spPr>
      </p:pic>
      <p:pic>
        <p:nvPicPr>
          <p:cNvPr id="18" name="Graphic 17" descr="Mountains with solid fill">
            <a:extLst>
              <a:ext uri="{FF2B5EF4-FFF2-40B4-BE49-F238E27FC236}">
                <a16:creationId xmlns:a16="http://schemas.microsoft.com/office/drawing/2014/main" id="{A2B8FF3F-5BE5-7389-9E47-3F7790C75F7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056894" y="3497309"/>
            <a:ext cx="749920" cy="749920"/>
          </a:xfrm>
          <a:prstGeom prst="rect">
            <a:avLst/>
          </a:prstGeom>
        </p:spPr>
      </p:pic>
      <p:pic>
        <p:nvPicPr>
          <p:cNvPr id="19" name="Graphic 18" descr="Mountains with solid fill">
            <a:extLst>
              <a:ext uri="{FF2B5EF4-FFF2-40B4-BE49-F238E27FC236}">
                <a16:creationId xmlns:a16="http://schemas.microsoft.com/office/drawing/2014/main" id="{631C8D14-5B59-B287-146D-C5C6C4CA049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942745" y="4279100"/>
            <a:ext cx="749920" cy="749920"/>
          </a:xfrm>
          <a:prstGeom prst="rect">
            <a:avLst/>
          </a:prstGeom>
        </p:spPr>
      </p:pic>
      <p:cxnSp>
        <p:nvCxnSpPr>
          <p:cNvPr id="6" name="Straight Arrow Connector 5">
            <a:extLst>
              <a:ext uri="{FF2B5EF4-FFF2-40B4-BE49-F238E27FC236}">
                <a16:creationId xmlns:a16="http://schemas.microsoft.com/office/drawing/2014/main" id="{FFD65BEC-A679-102A-73F0-C42DADB4F3F0}"/>
              </a:ext>
            </a:extLst>
          </p:cNvPr>
          <p:cNvCxnSpPr/>
          <p:nvPr/>
        </p:nvCxnSpPr>
        <p:spPr>
          <a:xfrm>
            <a:off x="2000864" y="6430297"/>
            <a:ext cx="8190271" cy="0"/>
          </a:xfrm>
          <a:prstGeom prst="straightConnector1">
            <a:avLst/>
          </a:prstGeom>
          <a:ln w="57150">
            <a:solidFill>
              <a:srgbClr val="FFC000"/>
            </a:solidFill>
            <a:headEnd type="none" w="med" len="med"/>
            <a:tailEnd type="arrow" w="med" len="med"/>
          </a:ln>
          <a:effectLst>
            <a:glow rad="101600">
              <a:schemeClr val="tx1">
                <a:alpha val="40000"/>
              </a:schemeClr>
            </a:glow>
          </a:effectLst>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DA15CD57-5BF2-F755-93F9-075286F38262}"/>
              </a:ext>
            </a:extLst>
          </p:cNvPr>
          <p:cNvSpPr txBox="1"/>
          <p:nvPr/>
        </p:nvSpPr>
        <p:spPr>
          <a:xfrm>
            <a:off x="5064234" y="5969229"/>
            <a:ext cx="1145057" cy="369332"/>
          </a:xfrm>
          <a:prstGeom prst="rect">
            <a:avLst/>
          </a:prstGeom>
          <a:noFill/>
        </p:spPr>
        <p:txBody>
          <a:bodyPr wrap="none" rtlCol="0">
            <a:spAutoFit/>
          </a:bodyPr>
          <a:lstStyle/>
          <a:p>
            <a:r>
              <a:rPr lang="en-US" b="1" dirty="0">
                <a:solidFill>
                  <a:schemeClr val="bg1"/>
                </a:solidFill>
              </a:rPr>
              <a:t>Windward</a:t>
            </a:r>
          </a:p>
        </p:txBody>
      </p:sp>
      <p:sp>
        <p:nvSpPr>
          <p:cNvPr id="21" name="TextBox 20">
            <a:extLst>
              <a:ext uri="{FF2B5EF4-FFF2-40B4-BE49-F238E27FC236}">
                <a16:creationId xmlns:a16="http://schemas.microsoft.com/office/drawing/2014/main" id="{6E1907E2-815A-844B-589D-E6289BE86786}"/>
              </a:ext>
            </a:extLst>
          </p:cNvPr>
          <p:cNvSpPr txBox="1"/>
          <p:nvPr/>
        </p:nvSpPr>
        <p:spPr>
          <a:xfrm>
            <a:off x="7502738" y="5969229"/>
            <a:ext cx="957955" cy="369332"/>
          </a:xfrm>
          <a:prstGeom prst="rect">
            <a:avLst/>
          </a:prstGeom>
          <a:noFill/>
        </p:spPr>
        <p:txBody>
          <a:bodyPr wrap="none" rtlCol="0">
            <a:spAutoFit/>
          </a:bodyPr>
          <a:lstStyle/>
          <a:p>
            <a:r>
              <a:rPr lang="en-US" b="1" dirty="0"/>
              <a:t>Leeward</a:t>
            </a:r>
          </a:p>
        </p:txBody>
      </p:sp>
      <p:pic>
        <p:nvPicPr>
          <p:cNvPr id="23" name="Graphic 22" descr="Rain with solid fill">
            <a:extLst>
              <a:ext uri="{FF2B5EF4-FFF2-40B4-BE49-F238E27FC236}">
                <a16:creationId xmlns:a16="http://schemas.microsoft.com/office/drawing/2014/main" id="{417685FF-1314-AF6C-8649-2E85D7EC805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518181" y="5091819"/>
            <a:ext cx="914400" cy="914400"/>
          </a:xfrm>
          <a:prstGeom prst="rect">
            <a:avLst/>
          </a:prstGeom>
        </p:spPr>
      </p:pic>
      <p:pic>
        <p:nvPicPr>
          <p:cNvPr id="24" name="Graphic 23" descr="Rain with solid fill">
            <a:extLst>
              <a:ext uri="{FF2B5EF4-FFF2-40B4-BE49-F238E27FC236}">
                <a16:creationId xmlns:a16="http://schemas.microsoft.com/office/drawing/2014/main" id="{0CC3A052-DCB8-71D7-7176-39A25A56F95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914196" y="4219598"/>
            <a:ext cx="914400" cy="914400"/>
          </a:xfrm>
          <a:prstGeom prst="rect">
            <a:avLst/>
          </a:prstGeom>
        </p:spPr>
      </p:pic>
      <p:pic>
        <p:nvPicPr>
          <p:cNvPr id="25" name="Graphic 24" descr="Rain with solid fill">
            <a:extLst>
              <a:ext uri="{FF2B5EF4-FFF2-40B4-BE49-F238E27FC236}">
                <a16:creationId xmlns:a16="http://schemas.microsoft.com/office/drawing/2014/main" id="{A66DE92B-A185-4E90-01E5-4624FDE311F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028345" y="3392152"/>
            <a:ext cx="914400" cy="914400"/>
          </a:xfrm>
          <a:prstGeom prst="rect">
            <a:avLst/>
          </a:prstGeom>
        </p:spPr>
      </p:pic>
      <p:pic>
        <p:nvPicPr>
          <p:cNvPr id="27" name="Graphic 26" descr="Dim (Smaller Sun) with solid fill">
            <a:extLst>
              <a:ext uri="{FF2B5EF4-FFF2-40B4-BE49-F238E27FC236}">
                <a16:creationId xmlns:a16="http://schemas.microsoft.com/office/drawing/2014/main" id="{0E3D5DC1-6CAF-C782-2DEF-BF5229C1594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378718" y="3503372"/>
            <a:ext cx="914400" cy="914400"/>
          </a:xfrm>
          <a:prstGeom prst="rect">
            <a:avLst/>
          </a:prstGeom>
        </p:spPr>
      </p:pic>
      <p:pic>
        <p:nvPicPr>
          <p:cNvPr id="28" name="Graphic 27" descr="Dim (Smaller Sun) with solid fill">
            <a:extLst>
              <a:ext uri="{FF2B5EF4-FFF2-40B4-BE49-F238E27FC236}">
                <a16:creationId xmlns:a16="http://schemas.microsoft.com/office/drawing/2014/main" id="{250C811F-3258-94FF-91DB-70AFB712FB1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126460" y="4375021"/>
            <a:ext cx="914400" cy="914400"/>
          </a:xfrm>
          <a:prstGeom prst="rect">
            <a:avLst/>
          </a:prstGeom>
        </p:spPr>
      </p:pic>
      <p:pic>
        <p:nvPicPr>
          <p:cNvPr id="29" name="Graphic 28" descr="Dim (Smaller Sun) with solid fill">
            <a:extLst>
              <a:ext uri="{FF2B5EF4-FFF2-40B4-BE49-F238E27FC236}">
                <a16:creationId xmlns:a16="http://schemas.microsoft.com/office/drawing/2014/main" id="{3A9EE7DC-34C9-AD95-7C47-79ED4D0EB5F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822465" y="5200903"/>
            <a:ext cx="914400" cy="914400"/>
          </a:xfrm>
          <a:prstGeom prst="rect">
            <a:avLst/>
          </a:prstGeom>
        </p:spPr>
      </p:pic>
      <p:sp>
        <p:nvSpPr>
          <p:cNvPr id="3" name="TextBox 2">
            <a:extLst>
              <a:ext uri="{FF2B5EF4-FFF2-40B4-BE49-F238E27FC236}">
                <a16:creationId xmlns:a16="http://schemas.microsoft.com/office/drawing/2014/main" id="{AFCEE69B-AA05-450E-BF0E-800F8C9F8EEA}"/>
              </a:ext>
            </a:extLst>
          </p:cNvPr>
          <p:cNvSpPr txBox="1"/>
          <p:nvPr/>
        </p:nvSpPr>
        <p:spPr>
          <a:xfrm>
            <a:off x="78378" y="879566"/>
            <a:ext cx="1419496" cy="3600986"/>
          </a:xfrm>
          <a:prstGeom prst="rect">
            <a:avLst/>
          </a:prstGeom>
          <a:noFill/>
        </p:spPr>
        <p:txBody>
          <a:bodyPr wrap="square" rtlCol="0">
            <a:spAutoFit/>
          </a:bodyPr>
          <a:lstStyle/>
          <a:p>
            <a:pPr marL="174625" indent="-174625">
              <a:spcAft>
                <a:spcPts val="1200"/>
              </a:spcAft>
              <a:buClr>
                <a:schemeClr val="tx1">
                  <a:lumMod val="65000"/>
                  <a:lumOff val="35000"/>
                </a:schemeClr>
              </a:buClr>
              <a:buFont typeface="Calibri Light" panose="020F0302020204030204" pitchFamily="34" charset="0"/>
              <a:buChar char="˃"/>
            </a:pPr>
            <a:r>
              <a:rPr lang="en-US" sz="1400" dirty="0">
                <a:solidFill>
                  <a:schemeClr val="tx1">
                    <a:lumMod val="65000"/>
                    <a:lumOff val="35000"/>
                  </a:schemeClr>
                </a:solidFill>
              </a:rPr>
              <a:t>Learning objectives</a:t>
            </a:r>
          </a:p>
          <a:p>
            <a:pPr marL="174625" indent="-174625">
              <a:spcAft>
                <a:spcPts val="1200"/>
              </a:spcAft>
              <a:buClr>
                <a:schemeClr val="tx1">
                  <a:lumMod val="65000"/>
                  <a:lumOff val="35000"/>
                </a:schemeClr>
              </a:buClr>
              <a:buFont typeface="Calibri Light" panose="020F0302020204030204" pitchFamily="34" charset="0"/>
              <a:buChar char="˃"/>
            </a:pPr>
            <a:r>
              <a:rPr lang="en-US" sz="1400" dirty="0">
                <a:solidFill>
                  <a:schemeClr val="tx1">
                    <a:lumMod val="65000"/>
                    <a:lumOff val="35000"/>
                  </a:schemeClr>
                </a:solidFill>
              </a:rPr>
              <a:t>Weather vs climate</a:t>
            </a:r>
          </a:p>
          <a:p>
            <a:pPr marL="174625" indent="-174625">
              <a:spcAft>
                <a:spcPts val="1200"/>
              </a:spcAft>
              <a:buClr>
                <a:schemeClr val="tx1">
                  <a:lumMod val="65000"/>
                  <a:lumOff val="35000"/>
                </a:schemeClr>
              </a:buClr>
              <a:buFont typeface="Calibri Light" panose="020F0302020204030204" pitchFamily="34" charset="0"/>
              <a:buChar char="˃"/>
            </a:pPr>
            <a:r>
              <a:rPr lang="en-US" sz="1400" dirty="0">
                <a:solidFill>
                  <a:schemeClr val="tx1">
                    <a:lumMod val="65000"/>
                    <a:lumOff val="35000"/>
                  </a:schemeClr>
                </a:solidFill>
              </a:rPr>
              <a:t>The Earth’s spheres</a:t>
            </a:r>
          </a:p>
          <a:p>
            <a:pPr marL="174625" indent="-174625">
              <a:spcAft>
                <a:spcPts val="1200"/>
              </a:spcAft>
              <a:buClr>
                <a:schemeClr val="accent2">
                  <a:lumMod val="60000"/>
                  <a:lumOff val="40000"/>
                </a:schemeClr>
              </a:buClr>
              <a:buFont typeface="Calibri Light" panose="020F0302020204030204" pitchFamily="34" charset="0"/>
              <a:buChar char="˃"/>
            </a:pPr>
            <a:r>
              <a:rPr lang="en-US" sz="1400" dirty="0">
                <a:solidFill>
                  <a:schemeClr val="bg1"/>
                </a:solidFill>
              </a:rPr>
              <a:t>Creating local climates</a:t>
            </a:r>
          </a:p>
          <a:p>
            <a:pPr marL="174625" indent="-174625">
              <a:spcAft>
                <a:spcPts val="1200"/>
              </a:spcAft>
              <a:buClr>
                <a:schemeClr val="tx1">
                  <a:lumMod val="65000"/>
                  <a:lumOff val="35000"/>
                </a:schemeClr>
              </a:buClr>
              <a:buFont typeface="Calibri Light" panose="020F0302020204030204" pitchFamily="34" charset="0"/>
              <a:buChar char="˃"/>
            </a:pPr>
            <a:r>
              <a:rPr lang="en-US" sz="1400" dirty="0">
                <a:solidFill>
                  <a:schemeClr val="tx1">
                    <a:lumMod val="65000"/>
                    <a:lumOff val="35000"/>
                  </a:schemeClr>
                </a:solidFill>
              </a:rPr>
              <a:t>Where are organisms?</a:t>
            </a:r>
          </a:p>
          <a:p>
            <a:pPr>
              <a:spcAft>
                <a:spcPts val="1200"/>
              </a:spcAft>
            </a:pPr>
            <a:endParaRPr lang="en-US" sz="1400" dirty="0">
              <a:solidFill>
                <a:schemeClr val="bg1"/>
              </a:solidFill>
            </a:endParaRPr>
          </a:p>
          <a:p>
            <a:pPr marL="285750" indent="-285750">
              <a:spcAft>
                <a:spcPts val="1200"/>
              </a:spcAft>
              <a:buFont typeface="Calibri Light" panose="020F0302020204030204" pitchFamily="34" charset="0"/>
              <a:buChar char="˃"/>
            </a:pPr>
            <a:endParaRPr lang="en-US" sz="1400" dirty="0">
              <a:solidFill>
                <a:schemeClr val="bg1"/>
              </a:solidFill>
            </a:endParaRPr>
          </a:p>
        </p:txBody>
      </p:sp>
      <p:sp>
        <p:nvSpPr>
          <p:cNvPr id="4" name="TextBox 3">
            <a:extLst>
              <a:ext uri="{FF2B5EF4-FFF2-40B4-BE49-F238E27FC236}">
                <a16:creationId xmlns:a16="http://schemas.microsoft.com/office/drawing/2014/main" id="{C3F53D59-DC37-056C-050E-215C35C558FD}"/>
              </a:ext>
            </a:extLst>
          </p:cNvPr>
          <p:cNvSpPr txBox="1"/>
          <p:nvPr/>
        </p:nvSpPr>
        <p:spPr>
          <a:xfrm>
            <a:off x="1912434" y="6128643"/>
            <a:ext cx="1241045" cy="307777"/>
          </a:xfrm>
          <a:prstGeom prst="rect">
            <a:avLst/>
          </a:prstGeom>
          <a:noFill/>
        </p:spPr>
        <p:txBody>
          <a:bodyPr wrap="none" rtlCol="0">
            <a:spAutoFit/>
          </a:bodyPr>
          <a:lstStyle/>
          <a:p>
            <a:r>
              <a:rPr lang="en-US" sz="1400" i="1" dirty="0">
                <a:solidFill>
                  <a:schemeClr val="bg1"/>
                </a:solidFill>
              </a:rPr>
              <a:t>Wind direction</a:t>
            </a:r>
          </a:p>
        </p:txBody>
      </p:sp>
    </p:spTree>
    <p:extLst>
      <p:ext uri="{BB962C8B-B14F-4D97-AF65-F5344CB8AC3E}">
        <p14:creationId xmlns:p14="http://schemas.microsoft.com/office/powerpoint/2010/main" val="528223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1250"/>
                                        <p:tgtEl>
                                          <p:spTgt spid="6"/>
                                        </p:tgtEl>
                                      </p:cBhvr>
                                    </p:animEffect>
                                  </p:childTnLst>
                                </p:cTn>
                              </p:par>
                            </p:childTnLst>
                          </p:cTn>
                        </p:par>
                        <p:par>
                          <p:cTn id="8" fill="hold">
                            <p:stCondLst>
                              <p:cond delay="1250"/>
                            </p:stCondLst>
                            <p:childTnLst>
                              <p:par>
                                <p:cTn id="9" presetID="10" presetClass="entr" presetSubtype="0" fill="hold" grpId="0"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fade">
                                      <p:cBhvr>
                                        <p:cTn id="11" dur="500"/>
                                        <p:tgtEl>
                                          <p:spTgt spid="21"/>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0"/>
                                        </p:tgtEl>
                                        <p:attrNameLst>
                                          <p:attrName>style.visibility</p:attrName>
                                        </p:attrNameLst>
                                      </p:cBhvr>
                                      <p:to>
                                        <p:strVal val="visible"/>
                                      </p:to>
                                    </p:set>
                                    <p:animEffect transition="in" filter="fade">
                                      <p:cBhvr>
                                        <p:cTn id="14" dur="500"/>
                                        <p:tgtEl>
                                          <p:spTgt spid="20"/>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fade">
                                      <p:cBhvr>
                                        <p:cTn id="19" dur="2000"/>
                                        <p:tgtEl>
                                          <p:spTgt spid="23"/>
                                        </p:tgtEl>
                                      </p:cBhvr>
                                    </p:animEffect>
                                  </p:childTnLst>
                                </p:cTn>
                              </p:par>
                              <p:par>
                                <p:cTn id="20" presetID="10" presetClass="entr" presetSubtype="0" fill="hold" nodeType="with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fade">
                                      <p:cBhvr>
                                        <p:cTn id="22" dur="2000"/>
                                        <p:tgtEl>
                                          <p:spTgt spid="24"/>
                                        </p:tgtEl>
                                      </p:cBhvr>
                                    </p:animEffect>
                                  </p:childTnLst>
                                </p:cTn>
                              </p:par>
                              <p:par>
                                <p:cTn id="23" presetID="10" presetClass="entr" presetSubtype="0" fill="hold" nodeType="with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fade">
                                      <p:cBhvr>
                                        <p:cTn id="25" dur="2000"/>
                                        <p:tgtEl>
                                          <p:spTgt spid="25"/>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29"/>
                                        </p:tgtEl>
                                        <p:attrNameLst>
                                          <p:attrName>style.visibility</p:attrName>
                                        </p:attrNameLst>
                                      </p:cBhvr>
                                      <p:to>
                                        <p:strVal val="visible"/>
                                      </p:to>
                                    </p:set>
                                    <p:animEffect transition="in" filter="fade">
                                      <p:cBhvr>
                                        <p:cTn id="30" dur="2000"/>
                                        <p:tgtEl>
                                          <p:spTgt spid="29"/>
                                        </p:tgtEl>
                                      </p:cBhvr>
                                    </p:animEffect>
                                  </p:childTnLst>
                                </p:cTn>
                              </p:par>
                              <p:par>
                                <p:cTn id="31" presetID="10" presetClass="entr" presetSubtype="0" fill="hold" nodeType="withEffect">
                                  <p:stCondLst>
                                    <p:cond delay="0"/>
                                  </p:stCondLst>
                                  <p:childTnLst>
                                    <p:set>
                                      <p:cBhvr>
                                        <p:cTn id="32" dur="1" fill="hold">
                                          <p:stCondLst>
                                            <p:cond delay="0"/>
                                          </p:stCondLst>
                                        </p:cTn>
                                        <p:tgtEl>
                                          <p:spTgt spid="28"/>
                                        </p:tgtEl>
                                        <p:attrNameLst>
                                          <p:attrName>style.visibility</p:attrName>
                                        </p:attrNameLst>
                                      </p:cBhvr>
                                      <p:to>
                                        <p:strVal val="visible"/>
                                      </p:to>
                                    </p:set>
                                    <p:animEffect transition="in" filter="fade">
                                      <p:cBhvr>
                                        <p:cTn id="33" dur="2000"/>
                                        <p:tgtEl>
                                          <p:spTgt spid="28"/>
                                        </p:tgtEl>
                                      </p:cBhvr>
                                    </p:animEffect>
                                  </p:childTnLst>
                                </p:cTn>
                              </p:par>
                              <p:par>
                                <p:cTn id="34" presetID="10" presetClass="entr" presetSubtype="0" fill="hold" nodeType="withEffect">
                                  <p:stCondLst>
                                    <p:cond delay="0"/>
                                  </p:stCondLst>
                                  <p:childTnLst>
                                    <p:set>
                                      <p:cBhvr>
                                        <p:cTn id="35" dur="1" fill="hold">
                                          <p:stCondLst>
                                            <p:cond delay="0"/>
                                          </p:stCondLst>
                                        </p:cTn>
                                        <p:tgtEl>
                                          <p:spTgt spid="27"/>
                                        </p:tgtEl>
                                        <p:attrNameLst>
                                          <p:attrName>style.visibility</p:attrName>
                                        </p:attrNameLst>
                                      </p:cBhvr>
                                      <p:to>
                                        <p:strVal val="visible"/>
                                      </p:to>
                                    </p:set>
                                    <p:animEffect transition="in" filter="fade">
                                      <p:cBhvr>
                                        <p:cTn id="36" dur="20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54B090-AFE0-6743-A72A-226CDC7F8388}"/>
              </a:ext>
            </a:extLst>
          </p:cNvPr>
          <p:cNvSpPr>
            <a:spLocks noGrp="1"/>
          </p:cNvSpPr>
          <p:nvPr>
            <p:ph type="title"/>
          </p:nvPr>
        </p:nvSpPr>
        <p:spPr>
          <a:xfrm>
            <a:off x="1663693" y="-191907"/>
            <a:ext cx="10325816" cy="1325563"/>
          </a:xfrm>
        </p:spPr>
        <p:txBody>
          <a:bodyPr>
            <a:normAutofit/>
          </a:bodyPr>
          <a:lstStyle/>
          <a:p>
            <a:pPr algn="ctr"/>
            <a:r>
              <a:rPr lang="en-US" sz="4000" dirty="0"/>
              <a:t>Creating Local Climates</a:t>
            </a:r>
          </a:p>
        </p:txBody>
      </p:sp>
      <p:pic>
        <p:nvPicPr>
          <p:cNvPr id="4098" name="Picture 2" descr="Coast transparent background PNG cliparts free download | HiClipart">
            <a:extLst>
              <a:ext uri="{FF2B5EF4-FFF2-40B4-BE49-F238E27FC236}">
                <a16:creationId xmlns:a16="http://schemas.microsoft.com/office/drawing/2014/main" id="{185997BE-E8B6-AB76-C434-EE98759E8FFC}"/>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9738" b="99813" l="125" r="99750">
                        <a14:foregroundMark x1="4125" y1="40637" x2="4125" y2="40637"/>
                        <a14:foregroundMark x1="875" y1="36142" x2="875" y2="36142"/>
                        <a14:foregroundMark x1="80125" y1="70787" x2="80125" y2="70787"/>
                        <a14:foregroundMark x1="98507" y1="56555" x2="99750" y2="88390"/>
                        <a14:foregroundMark x1="99750" y1="88390" x2="250" y2="88202"/>
                        <a14:foregroundMark x1="250" y1="88202" x2="125" y2="84644"/>
                        <a14:foregroundMark x1="3875" y1="94757" x2="3875" y2="94757"/>
                        <a14:foregroundMark x1="14375" y1="98502" x2="14375" y2="98502"/>
                        <a14:foregroundMark x1="86375" y1="71723" x2="86375" y2="71723"/>
                        <a14:foregroundMark x1="66875" y1="71910" x2="66875" y2="71910"/>
                        <a14:foregroundMark x1="95569" y1="56766" x2="99750" y2="65356"/>
                        <a14:foregroundMark x1="99750" y1="65356" x2="99875" y2="94195"/>
                        <a14:foregroundMark x1="99875" y1="94195" x2="91750" y2="99813"/>
                        <a14:foregroundMark x1="91750" y1="99813" x2="81250" y2="96816"/>
                        <a14:foregroundMark x1="81250" y1="96816" x2="75125" y2="90262"/>
                        <a14:foregroundMark x1="75125" y1="90262" x2="54250" y2="79775"/>
                        <a14:foregroundMark x1="54250" y1="79775" x2="52000" y2="70787"/>
                        <a14:foregroundMark x1="52000" y1="70787" x2="71875" y2="57678"/>
                        <a14:foregroundMark x1="71875" y1="57678" x2="79000" y2="56180"/>
                        <a14:foregroundMark x1="84610" y1="56420" x2="87185" y2="56530"/>
                        <a14:foregroundMark x1="79000" y1="56180" x2="84018" y2="56394"/>
                        <a14:foregroundMark x1="85250" y1="64794" x2="85250" y2="64794"/>
                        <a14:foregroundMark x1="66625" y1="67041" x2="66625" y2="67041"/>
                        <a14:foregroundMark x1="71625" y1="67603" x2="71625" y2="67603"/>
                        <a14:foregroundMark x1="73000" y1="64607" x2="73000" y2="64607"/>
                        <a14:foregroundMark x1="71125" y1="66292" x2="71125" y2="66292"/>
                        <a14:foregroundMark x1="72875" y1="61423" x2="72875" y2="61423"/>
                        <a14:foregroundMark x1="77750" y1="60861" x2="77750" y2="60861"/>
                        <a14:foregroundMark x1="83375" y1="61423" x2="83375" y2="61423"/>
                        <a14:foregroundMark x1="94875" y1="57678" x2="99750" y2="61236"/>
                        <a14:backgroundMark x1="85125" y1="53745" x2="98750" y2="53184"/>
                        <a14:backgroundMark x1="98750" y1="53184" x2="98750" y2="53184"/>
                        <a14:backgroundMark x1="99375" y1="53745" x2="86375" y2="54682"/>
                        <a14:backgroundMark x1="92875" y1="55243" x2="92875" y2="55243"/>
                        <a14:backgroundMark x1="97125" y1="55243" x2="97125" y2="55243"/>
                        <a14:backgroundMark x1="98875" y1="55431" x2="98875" y2="55431"/>
                      </a14:backgroundRemoval>
                    </a14:imgEffect>
                  </a14:imgLayer>
                </a14:imgProps>
              </a:ext>
              <a:ext uri="{28A0092B-C50C-407E-A947-70E740481C1C}">
                <a14:useLocalDpi xmlns:a14="http://schemas.microsoft.com/office/drawing/2010/main" val="0"/>
              </a:ext>
            </a:extLst>
          </a:blip>
          <a:srcRect/>
          <a:stretch>
            <a:fillRect/>
          </a:stretch>
        </p:blipFill>
        <p:spPr bwMode="auto">
          <a:xfrm flipH="1">
            <a:off x="1538749" y="1781482"/>
            <a:ext cx="10643420" cy="5086350"/>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a:extLst>
              <a:ext uri="{FF2B5EF4-FFF2-40B4-BE49-F238E27FC236}">
                <a16:creationId xmlns:a16="http://schemas.microsoft.com/office/drawing/2014/main" id="{9D05DCAF-F999-0370-DD5C-D14CFBA1D0D8}"/>
              </a:ext>
            </a:extLst>
          </p:cNvPr>
          <p:cNvCxnSpPr/>
          <p:nvPr/>
        </p:nvCxnSpPr>
        <p:spPr>
          <a:xfrm>
            <a:off x="1927123" y="3952568"/>
            <a:ext cx="7344696" cy="0"/>
          </a:xfrm>
          <a:prstGeom prst="straightConnector1">
            <a:avLst/>
          </a:prstGeom>
          <a:ln w="38100">
            <a:solidFill>
              <a:schemeClr val="accent2">
                <a:lumMod val="40000"/>
                <a:lumOff val="6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6" name="Content Placeholder 15">
            <a:extLst>
              <a:ext uri="{FF2B5EF4-FFF2-40B4-BE49-F238E27FC236}">
                <a16:creationId xmlns:a16="http://schemas.microsoft.com/office/drawing/2014/main" id="{F032D336-4604-36B3-1640-95194F9E01E9}"/>
              </a:ext>
            </a:extLst>
          </p:cNvPr>
          <p:cNvSpPr>
            <a:spLocks noGrp="1"/>
          </p:cNvSpPr>
          <p:nvPr>
            <p:ph idx="1"/>
          </p:nvPr>
        </p:nvSpPr>
        <p:spPr>
          <a:xfrm>
            <a:off x="1663693" y="999448"/>
            <a:ext cx="10325816" cy="4583801"/>
          </a:xfrm>
        </p:spPr>
        <p:txBody>
          <a:bodyPr/>
          <a:lstStyle/>
          <a:p>
            <a:pPr marL="0" indent="0">
              <a:buNone/>
            </a:pPr>
            <a:r>
              <a:rPr lang="en-US" sz="3200" dirty="0"/>
              <a:t>Proximity to water</a:t>
            </a:r>
          </a:p>
          <a:p>
            <a:pPr lvl="1"/>
            <a:r>
              <a:rPr lang="en-US" dirty="0"/>
              <a:t>Water changes temperature more slowly than land, creating </a:t>
            </a:r>
            <a:r>
              <a:rPr lang="en-US" dirty="0">
                <a:solidFill>
                  <a:schemeClr val="accent2">
                    <a:lumMod val="40000"/>
                    <a:lumOff val="60000"/>
                  </a:schemeClr>
                </a:solidFill>
              </a:rPr>
              <a:t>moderate temperature climates </a:t>
            </a:r>
            <a:r>
              <a:rPr lang="en-US" dirty="0"/>
              <a:t>for nearby areas</a:t>
            </a:r>
          </a:p>
          <a:p>
            <a:pPr lvl="1"/>
            <a:r>
              <a:rPr lang="en-US" dirty="0"/>
              <a:t>Inland areas heat and cool quickly, creating larger ranges in temperature daily and annually</a:t>
            </a:r>
          </a:p>
          <a:p>
            <a:pPr lvl="1"/>
            <a:r>
              <a:rPr lang="en-US" dirty="0"/>
              <a:t>Being close to water can result in more precipitation and </a:t>
            </a:r>
            <a:r>
              <a:rPr lang="en-US" dirty="0">
                <a:solidFill>
                  <a:schemeClr val="accent2">
                    <a:lumMod val="40000"/>
                    <a:lumOff val="60000"/>
                  </a:schemeClr>
                </a:solidFill>
              </a:rPr>
              <a:t>wetter climates</a:t>
            </a:r>
          </a:p>
        </p:txBody>
      </p:sp>
      <p:sp>
        <p:nvSpPr>
          <p:cNvPr id="3" name="TextBox 2">
            <a:extLst>
              <a:ext uri="{FF2B5EF4-FFF2-40B4-BE49-F238E27FC236}">
                <a16:creationId xmlns:a16="http://schemas.microsoft.com/office/drawing/2014/main" id="{3E8F21A5-D751-7B44-E261-ACCC8865B738}"/>
              </a:ext>
            </a:extLst>
          </p:cNvPr>
          <p:cNvSpPr txBox="1"/>
          <p:nvPr/>
        </p:nvSpPr>
        <p:spPr>
          <a:xfrm>
            <a:off x="78378" y="879566"/>
            <a:ext cx="1419496" cy="3600986"/>
          </a:xfrm>
          <a:prstGeom prst="rect">
            <a:avLst/>
          </a:prstGeom>
          <a:noFill/>
        </p:spPr>
        <p:txBody>
          <a:bodyPr wrap="square" rtlCol="0">
            <a:spAutoFit/>
          </a:bodyPr>
          <a:lstStyle/>
          <a:p>
            <a:pPr marL="174625" indent="-174625">
              <a:spcAft>
                <a:spcPts val="1200"/>
              </a:spcAft>
              <a:buClr>
                <a:schemeClr val="tx1">
                  <a:lumMod val="65000"/>
                  <a:lumOff val="35000"/>
                </a:schemeClr>
              </a:buClr>
              <a:buFont typeface="Calibri Light" panose="020F0302020204030204" pitchFamily="34" charset="0"/>
              <a:buChar char="˃"/>
            </a:pPr>
            <a:r>
              <a:rPr lang="en-US" sz="1400" dirty="0">
                <a:solidFill>
                  <a:schemeClr val="tx1">
                    <a:lumMod val="65000"/>
                    <a:lumOff val="35000"/>
                  </a:schemeClr>
                </a:solidFill>
              </a:rPr>
              <a:t>Learning objectives</a:t>
            </a:r>
          </a:p>
          <a:p>
            <a:pPr marL="174625" indent="-174625">
              <a:spcAft>
                <a:spcPts val="1200"/>
              </a:spcAft>
              <a:buClr>
                <a:schemeClr val="tx1">
                  <a:lumMod val="65000"/>
                  <a:lumOff val="35000"/>
                </a:schemeClr>
              </a:buClr>
              <a:buFont typeface="Calibri Light" panose="020F0302020204030204" pitchFamily="34" charset="0"/>
              <a:buChar char="˃"/>
            </a:pPr>
            <a:r>
              <a:rPr lang="en-US" sz="1400" dirty="0">
                <a:solidFill>
                  <a:schemeClr val="tx1">
                    <a:lumMod val="65000"/>
                    <a:lumOff val="35000"/>
                  </a:schemeClr>
                </a:solidFill>
              </a:rPr>
              <a:t>Weather vs climate</a:t>
            </a:r>
          </a:p>
          <a:p>
            <a:pPr marL="174625" indent="-174625">
              <a:spcAft>
                <a:spcPts val="1200"/>
              </a:spcAft>
              <a:buClr>
                <a:schemeClr val="tx1">
                  <a:lumMod val="65000"/>
                  <a:lumOff val="35000"/>
                </a:schemeClr>
              </a:buClr>
              <a:buFont typeface="Calibri Light" panose="020F0302020204030204" pitchFamily="34" charset="0"/>
              <a:buChar char="˃"/>
            </a:pPr>
            <a:r>
              <a:rPr lang="en-US" sz="1400" dirty="0">
                <a:solidFill>
                  <a:schemeClr val="tx1">
                    <a:lumMod val="65000"/>
                    <a:lumOff val="35000"/>
                  </a:schemeClr>
                </a:solidFill>
              </a:rPr>
              <a:t>The Earth’s spheres</a:t>
            </a:r>
          </a:p>
          <a:p>
            <a:pPr marL="174625" indent="-174625">
              <a:spcAft>
                <a:spcPts val="1200"/>
              </a:spcAft>
              <a:buClr>
                <a:schemeClr val="accent2">
                  <a:lumMod val="60000"/>
                  <a:lumOff val="40000"/>
                </a:schemeClr>
              </a:buClr>
              <a:buFont typeface="Calibri Light" panose="020F0302020204030204" pitchFamily="34" charset="0"/>
              <a:buChar char="˃"/>
            </a:pPr>
            <a:r>
              <a:rPr lang="en-US" sz="1400" dirty="0">
                <a:solidFill>
                  <a:schemeClr val="bg1"/>
                </a:solidFill>
              </a:rPr>
              <a:t>Creating local climates</a:t>
            </a:r>
          </a:p>
          <a:p>
            <a:pPr marL="174625" indent="-174625">
              <a:spcAft>
                <a:spcPts val="1200"/>
              </a:spcAft>
              <a:buClr>
                <a:schemeClr val="tx1">
                  <a:lumMod val="65000"/>
                  <a:lumOff val="35000"/>
                </a:schemeClr>
              </a:buClr>
              <a:buFont typeface="Calibri Light" panose="020F0302020204030204" pitchFamily="34" charset="0"/>
              <a:buChar char="˃"/>
            </a:pPr>
            <a:r>
              <a:rPr lang="en-US" sz="1400" dirty="0">
                <a:solidFill>
                  <a:schemeClr val="tx1">
                    <a:lumMod val="65000"/>
                    <a:lumOff val="35000"/>
                  </a:schemeClr>
                </a:solidFill>
              </a:rPr>
              <a:t>Where are organisms?</a:t>
            </a:r>
          </a:p>
          <a:p>
            <a:pPr>
              <a:spcAft>
                <a:spcPts val="1200"/>
              </a:spcAft>
            </a:pPr>
            <a:endParaRPr lang="en-US" sz="1400" dirty="0">
              <a:solidFill>
                <a:schemeClr val="bg1"/>
              </a:solidFill>
            </a:endParaRPr>
          </a:p>
          <a:p>
            <a:pPr marL="285750" indent="-285750">
              <a:spcAft>
                <a:spcPts val="1200"/>
              </a:spcAft>
              <a:buFont typeface="Calibri Light" panose="020F0302020204030204" pitchFamily="34" charset="0"/>
              <a:buChar char="˃"/>
            </a:pPr>
            <a:endParaRPr lang="en-US" sz="1400" dirty="0">
              <a:solidFill>
                <a:schemeClr val="bg1"/>
              </a:solidFill>
            </a:endParaRPr>
          </a:p>
        </p:txBody>
      </p:sp>
      <p:sp>
        <p:nvSpPr>
          <p:cNvPr id="4" name="TextBox 3">
            <a:extLst>
              <a:ext uri="{FF2B5EF4-FFF2-40B4-BE49-F238E27FC236}">
                <a16:creationId xmlns:a16="http://schemas.microsoft.com/office/drawing/2014/main" id="{FCCB32E1-F653-A053-7701-D9017FD985A8}"/>
              </a:ext>
            </a:extLst>
          </p:cNvPr>
          <p:cNvSpPr txBox="1"/>
          <p:nvPr/>
        </p:nvSpPr>
        <p:spPr>
          <a:xfrm>
            <a:off x="1838633" y="3644791"/>
            <a:ext cx="1241045" cy="307777"/>
          </a:xfrm>
          <a:prstGeom prst="rect">
            <a:avLst/>
          </a:prstGeom>
          <a:noFill/>
        </p:spPr>
        <p:txBody>
          <a:bodyPr wrap="none" rtlCol="0">
            <a:spAutoFit/>
          </a:bodyPr>
          <a:lstStyle/>
          <a:p>
            <a:r>
              <a:rPr lang="en-US" sz="1400" i="1" dirty="0">
                <a:solidFill>
                  <a:schemeClr val="bg1"/>
                </a:solidFill>
              </a:rPr>
              <a:t>Wind direction</a:t>
            </a:r>
          </a:p>
        </p:txBody>
      </p:sp>
    </p:spTree>
    <p:extLst>
      <p:ext uri="{BB962C8B-B14F-4D97-AF65-F5344CB8AC3E}">
        <p14:creationId xmlns:p14="http://schemas.microsoft.com/office/powerpoint/2010/main" val="4056970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3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Horizontal">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Lectures">
      <a:majorFont>
        <a:latin typeface="Century Gothic"/>
        <a:ea typeface=""/>
        <a:cs typeface=""/>
      </a:majorFont>
      <a:minorFont>
        <a:latin typeface="Calibr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Vertical">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Custom 1">
      <a:majorFont>
        <a:latin typeface="Century Gothic"/>
        <a:ea typeface=""/>
        <a:cs typeface=""/>
      </a:majorFont>
      <a:minorFont>
        <a:latin typeface="Calibr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Blank Title Slide">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Custom 1">
      <a:majorFont>
        <a:latin typeface="Century Gothic"/>
        <a:ea typeface=""/>
        <a:cs typeface=""/>
      </a:majorFont>
      <a:minorFont>
        <a:latin typeface="Calibr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261588985072984582F0F0F011B52BD9" ma:contentTypeVersion="9" ma:contentTypeDescription="Create a new document." ma:contentTypeScope="" ma:versionID="0a4ed0092a4a3b279acbed50dd72a518">
  <xsd:schema xmlns:xsd="http://www.w3.org/2001/XMLSchema" xmlns:xs="http://www.w3.org/2001/XMLSchema" xmlns:p="http://schemas.microsoft.com/office/2006/metadata/properties" xmlns:ns2="7ef6c801-3cb9-4c5a-a8e6-33c54d3e5499" xmlns:ns3="4ea65c8a-cc77-4a12-aef6-f6a5055bcec0" targetNamespace="http://schemas.microsoft.com/office/2006/metadata/properties" ma:root="true" ma:fieldsID="53787a7a7aacb756c445f3cafc5ce5c9" ns2:_="" ns3:_="">
    <xsd:import namespace="7ef6c801-3cb9-4c5a-a8e6-33c54d3e5499"/>
    <xsd:import namespace="4ea65c8a-cc77-4a12-aef6-f6a5055bcec0"/>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2:lcf76f155ced4ddcb4097134ff3c332f" minOccurs="0"/>
                <xsd:element ref="ns3:TaxCatchAll"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ef6c801-3cb9-4c5a-a8e6-33c54d3e549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lcf76f155ced4ddcb4097134ff3c332f" ma:index="12" nillable="true" ma:taxonomy="true" ma:internalName="lcf76f155ced4ddcb4097134ff3c332f" ma:taxonomyFieldName="MediaServiceImageTags" ma:displayName="Image Tags" ma:readOnly="false" ma:fieldId="{5cf76f15-5ced-4ddc-b409-7134ff3c332f}" ma:taxonomyMulti="true" ma:sspId="e3e6257d-7176-48e0-8b40-523761a9cd40" ma:termSetId="09814cd3-568e-fe90-9814-8d621ff8fb84" ma:anchorId="fba54fb3-c3e1-fe81-a776-ca4b69148c4d" ma:open="true" ma:isKeyword="false">
      <xsd:complexType>
        <xsd:sequence>
          <xsd:element ref="pc:Terms" minOccurs="0" maxOccurs="1"/>
        </xsd:sequence>
      </xsd:complex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4ea65c8a-cc77-4a12-aef6-f6a5055bcec0" elementFormDefault="qualified">
    <xsd:import namespace="http://schemas.microsoft.com/office/2006/documentManagement/types"/>
    <xsd:import namespace="http://schemas.microsoft.com/office/infopath/2007/PartnerControls"/>
    <xsd:element name="TaxCatchAll" ma:index="13" nillable="true" ma:displayName="Taxonomy Catch All Column" ma:hidden="true" ma:list="{aa9cc2b7-a461-48e3-b326-f1d29f964448}" ma:internalName="TaxCatchAll" ma:showField="CatchAllData" ma:web="4ea65c8a-cc77-4a12-aef6-f6a5055bcec0">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7ef6c801-3cb9-4c5a-a8e6-33c54d3e5499">
      <Terms xmlns="http://schemas.microsoft.com/office/infopath/2007/PartnerControls"/>
    </lcf76f155ced4ddcb4097134ff3c332f>
    <TaxCatchAll xmlns="4ea65c8a-cc77-4a12-aef6-f6a5055bcec0" xsi:nil="true"/>
  </documentManagement>
</p:properties>
</file>

<file path=customXml/itemProps1.xml><?xml version="1.0" encoding="utf-8"?>
<ds:datastoreItem xmlns:ds="http://schemas.openxmlformats.org/officeDocument/2006/customXml" ds:itemID="{8818BED5-5DF0-4D64-B8EE-6F6087480C60}">
  <ds:schemaRefs>
    <ds:schemaRef ds:uri="http://schemas.microsoft.com/sharepoint/v3/contenttype/forms"/>
  </ds:schemaRefs>
</ds:datastoreItem>
</file>

<file path=customXml/itemProps2.xml><?xml version="1.0" encoding="utf-8"?>
<ds:datastoreItem xmlns:ds="http://schemas.openxmlformats.org/officeDocument/2006/customXml" ds:itemID="{832B1E09-35E7-4456-ACC7-54C437062ED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ef6c801-3cb9-4c5a-a8e6-33c54d3e5499"/>
    <ds:schemaRef ds:uri="4ea65c8a-cc77-4a12-aef6-f6a5055bcec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CE21BEFF-E8C6-4CAA-A84D-EDD2F1E539A4}">
  <ds:schemaRefs>
    <ds:schemaRef ds:uri="http://schemas.microsoft.com/office/2006/metadata/properties"/>
    <ds:schemaRef ds:uri="http://schemas.microsoft.com/office/infopath/2007/PartnerControls"/>
    <ds:schemaRef ds:uri="7ef6c801-3cb9-4c5a-a8e6-33c54d3e5499"/>
    <ds:schemaRef ds:uri="4ea65c8a-cc77-4a12-aef6-f6a5055bcec0"/>
  </ds:schemaRefs>
</ds:datastoreItem>
</file>

<file path=docProps/app.xml><?xml version="1.0" encoding="utf-8"?>
<Properties xmlns="http://schemas.openxmlformats.org/officeDocument/2006/extended-properties" xmlns:vt="http://schemas.openxmlformats.org/officeDocument/2006/docPropsVTypes">
  <Template>Retrospect</Template>
  <TotalTime>5351</TotalTime>
  <Words>1999</Words>
  <Application>Microsoft Office PowerPoint</Application>
  <PresentationFormat>Widescreen</PresentationFormat>
  <Paragraphs>259</Paragraphs>
  <Slides>16</Slides>
  <Notes>11</Notes>
  <HiddenSlides>2</HiddenSlides>
  <MMClips>0</MMClips>
  <ScaleCrop>false</ScaleCrop>
  <HeadingPairs>
    <vt:vector size="6" baseType="variant">
      <vt:variant>
        <vt:lpstr>Fonts Used</vt:lpstr>
      </vt:variant>
      <vt:variant>
        <vt:i4>4</vt:i4>
      </vt:variant>
      <vt:variant>
        <vt:lpstr>Theme</vt:lpstr>
      </vt:variant>
      <vt:variant>
        <vt:i4>3</vt:i4>
      </vt:variant>
      <vt:variant>
        <vt:lpstr>Slide Titles</vt:lpstr>
      </vt:variant>
      <vt:variant>
        <vt:i4>16</vt:i4>
      </vt:variant>
    </vt:vector>
  </HeadingPairs>
  <TitlesOfParts>
    <vt:vector size="23" baseType="lpstr">
      <vt:lpstr>Arial</vt:lpstr>
      <vt:lpstr>Calibri</vt:lpstr>
      <vt:lpstr>Calibri Light</vt:lpstr>
      <vt:lpstr>Century Gothic</vt:lpstr>
      <vt:lpstr>Horizontal</vt:lpstr>
      <vt:lpstr>Vertical</vt:lpstr>
      <vt:lpstr>Blank Title Slide</vt:lpstr>
      <vt:lpstr>The Earth’s Varying Climates</vt:lpstr>
      <vt:lpstr>What factors create local climates and how does this affect distribution of species? </vt:lpstr>
      <vt:lpstr>Weather vs Climate</vt:lpstr>
      <vt:lpstr>The Earth’s Spheres</vt:lpstr>
      <vt:lpstr>Creating Local Climates</vt:lpstr>
      <vt:lpstr>Creating Local Climates</vt:lpstr>
      <vt:lpstr>Creating Local Climates</vt:lpstr>
      <vt:lpstr>Creating Local Climates</vt:lpstr>
      <vt:lpstr>Creating Local Climates</vt:lpstr>
      <vt:lpstr>Creating Local Climates</vt:lpstr>
      <vt:lpstr>Distribution of Plants</vt:lpstr>
      <vt:lpstr>Distribution of Animals</vt:lpstr>
      <vt:lpstr>Distribution of Animals</vt:lpstr>
      <vt:lpstr>What factors create local climates and how does this affect distribution of species? </vt:lpstr>
      <vt:lpstr>Discussion Prompts</vt:lpstr>
      <vt:lpstr>Discussion Prompts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Alisa Hass</dc:creator>
  <cp:lastModifiedBy>Alisa Hass</cp:lastModifiedBy>
  <cp:revision>32</cp:revision>
  <dcterms:created xsi:type="dcterms:W3CDTF">2023-10-10T16:51:11Z</dcterms:created>
  <dcterms:modified xsi:type="dcterms:W3CDTF">2023-12-22T01:00:44Z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0x010100261588985072984582F0F0F011B52BD9</vt:lpwstr>
  </property>
  <property fmtid="{D5CDD505-2E9C-101B-9397-08002B2CF9AE}" pid="3" name="MediaServiceImageTags">
    <vt:lpwstr/>
  </property>
</Properties>
</file>